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5"/>
  </p:notesMasterIdLst>
  <p:sldIdLst>
    <p:sldId id="306" r:id="rId5"/>
    <p:sldId id="322" r:id="rId6"/>
    <p:sldId id="260" r:id="rId7"/>
    <p:sldId id="317" r:id="rId8"/>
    <p:sldId id="318" r:id="rId9"/>
    <p:sldId id="319" r:id="rId10"/>
    <p:sldId id="320" r:id="rId11"/>
    <p:sldId id="305" r:id="rId12"/>
    <p:sldId id="323" r:id="rId13"/>
    <p:sldId id="324" r:id="rId14"/>
    <p:sldId id="326" r:id="rId15"/>
    <p:sldId id="327" r:id="rId16"/>
    <p:sldId id="328" r:id="rId17"/>
    <p:sldId id="329" r:id="rId18"/>
    <p:sldId id="330" r:id="rId19"/>
    <p:sldId id="331" r:id="rId20"/>
    <p:sldId id="303"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08" r:id="rId37"/>
    <p:sldId id="309" r:id="rId38"/>
    <p:sldId id="310" r:id="rId39"/>
    <p:sldId id="347" r:id="rId40"/>
    <p:sldId id="313" r:id="rId41"/>
    <p:sldId id="315" r:id="rId42"/>
    <p:sldId id="311"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14" r:id="rId58"/>
    <p:sldId id="362" r:id="rId59"/>
    <p:sldId id="316" r:id="rId60"/>
    <p:sldId id="363" r:id="rId61"/>
    <p:sldId id="364" r:id="rId62"/>
    <p:sldId id="365" r:id="rId63"/>
    <p:sldId id="366" r:id="rId64"/>
    <p:sldId id="367" r:id="rId65"/>
    <p:sldId id="368" r:id="rId66"/>
    <p:sldId id="369" r:id="rId67"/>
    <p:sldId id="370" r:id="rId68"/>
    <p:sldId id="270" r:id="rId69"/>
    <p:sldId id="371" r:id="rId70"/>
    <p:sldId id="321" r:id="rId71"/>
    <p:sldId id="372" r:id="rId72"/>
    <p:sldId id="304" r:id="rId73"/>
    <p:sldId id="268" r:id="rId7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6"/>
    <a:srgbClr val="E03C31"/>
    <a:srgbClr val="6CC24A"/>
    <a:srgbClr val="EF60A3"/>
    <a:srgbClr val="6F1D77"/>
    <a:srgbClr val="009B77"/>
    <a:srgbClr val="ED6842"/>
    <a:srgbClr val="0076C2"/>
    <a:srgbClr val="FFB81C"/>
    <a:srgbClr val="A50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p:restoredTop sz="83357"/>
  </p:normalViewPr>
  <p:slideViewPr>
    <p:cSldViewPr snapToGrid="0" snapToObjects="1">
      <p:cViewPr>
        <p:scale>
          <a:sx n="90" d="100"/>
          <a:sy n="90" d="100"/>
        </p:scale>
        <p:origin x="58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1143000" y="685800"/>
            <a:ext cx="4572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2</a:t>
            </a:fld>
            <a:endParaRPr lang="nl-NL"/>
          </a:p>
        </p:txBody>
      </p:sp>
    </p:spTree>
    <p:extLst>
      <p:ext uri="{BB962C8B-B14F-4D97-AF65-F5344CB8AC3E}">
        <p14:creationId xmlns:p14="http://schemas.microsoft.com/office/powerpoint/2010/main" val="3778663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710283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26</a:t>
            </a:fld>
            <a:endParaRPr lang="nl-NL"/>
          </a:p>
        </p:txBody>
      </p:sp>
    </p:spTree>
    <p:extLst>
      <p:ext uri="{BB962C8B-B14F-4D97-AF65-F5344CB8AC3E}">
        <p14:creationId xmlns:p14="http://schemas.microsoft.com/office/powerpoint/2010/main" val="86316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57170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671949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77376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a:t>
            </a:r>
            <a:r>
              <a:rPr lang="en-NL" dirty="0"/>
              <a:t>xpected marginal mean</a:t>
            </a:r>
          </a:p>
          <a:p>
            <a:endParaRPr lang="en-NL" dirty="0"/>
          </a:p>
          <a:p>
            <a:r>
              <a:rPr lang="en-NL" dirty="0"/>
              <a:t>standardized</a:t>
            </a:r>
          </a:p>
        </p:txBody>
      </p:sp>
    </p:spTree>
    <p:extLst>
      <p:ext uri="{BB962C8B-B14F-4D97-AF65-F5344CB8AC3E}">
        <p14:creationId xmlns:p14="http://schemas.microsoft.com/office/powerpoint/2010/main" val="2609851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E</a:t>
            </a:r>
            <a:r>
              <a:rPr lang="en-NL" dirty="0"/>
              <a:t>xpected marginal mean</a:t>
            </a:r>
          </a:p>
          <a:p>
            <a:endParaRPr lang="en-NL" dirty="0"/>
          </a:p>
          <a:p>
            <a:r>
              <a:rPr lang="en-NL" dirty="0"/>
              <a:t>standardized</a:t>
            </a:r>
          </a:p>
        </p:txBody>
      </p:sp>
    </p:spTree>
    <p:extLst>
      <p:ext uri="{BB962C8B-B14F-4D97-AF65-F5344CB8AC3E}">
        <p14:creationId xmlns:p14="http://schemas.microsoft.com/office/powerpoint/2010/main" val="998311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Pairwise: strict upper bound; inactive users perform better than active counterparts;</a:t>
            </a:r>
          </a:p>
          <a:p>
            <a:r>
              <a:rPr lang="en-GB" dirty="0">
                <a:solidFill>
                  <a:srgbClr val="000000"/>
                </a:solidFill>
                <a:effectLst/>
                <a:latin typeface="Arial" panose="020B0604020202020204" pitchFamily="34" charset="0"/>
              </a:rPr>
              <a:t>Listwise: upper bound not fixed; </a:t>
            </a:r>
            <a:r>
              <a:rPr lang="en-GB" dirty="0" err="1">
                <a:solidFill>
                  <a:srgbClr val="000000"/>
                </a:solidFill>
                <a:effectLst/>
                <a:latin typeface="Arial" panose="020B0604020202020204" pitchFamily="34" charset="0"/>
              </a:rPr>
              <a:t>favors</a:t>
            </a:r>
            <a:r>
              <a:rPr lang="en-GB" dirty="0">
                <a:solidFill>
                  <a:srgbClr val="000000"/>
                </a:solidFill>
                <a:effectLst/>
                <a:latin typeface="Arial" panose="020B0604020202020204" pitchFamily="34" charset="0"/>
              </a:rPr>
              <a:t> active users; tends to improve everywhere, but larger for active users; indeed unfair, but not at the cost of sacrifice inactive users</a:t>
            </a:r>
          </a:p>
        </p:txBody>
      </p:sp>
    </p:spTree>
    <p:extLst>
      <p:ext uri="{BB962C8B-B14F-4D97-AF65-F5344CB8AC3E}">
        <p14:creationId xmlns:p14="http://schemas.microsoft.com/office/powerpoint/2010/main" val="1157058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268760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37</a:t>
            </a:fld>
            <a:endParaRPr lang="nl-NL"/>
          </a:p>
        </p:txBody>
      </p:sp>
    </p:spTree>
    <p:extLst>
      <p:ext uri="{BB962C8B-B14F-4D97-AF65-F5344CB8AC3E}">
        <p14:creationId xmlns:p14="http://schemas.microsoft.com/office/powerpoint/2010/main" val="288595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17</a:t>
            </a:fld>
            <a:endParaRPr lang="nl-NL"/>
          </a:p>
        </p:txBody>
      </p:sp>
    </p:spTree>
    <p:extLst>
      <p:ext uri="{BB962C8B-B14F-4D97-AF65-F5344CB8AC3E}">
        <p14:creationId xmlns:p14="http://schemas.microsoft.com/office/powerpoint/2010/main" val="1784563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41</a:t>
            </a:fld>
            <a:endParaRPr lang="nl-NL"/>
          </a:p>
        </p:txBody>
      </p:sp>
    </p:spTree>
    <p:extLst>
      <p:ext uri="{BB962C8B-B14F-4D97-AF65-F5344CB8AC3E}">
        <p14:creationId xmlns:p14="http://schemas.microsoft.com/office/powerpoint/2010/main" val="2924197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43</a:t>
            </a:fld>
            <a:endParaRPr lang="nl-NL"/>
          </a:p>
        </p:txBody>
      </p:sp>
    </p:spTree>
    <p:extLst>
      <p:ext uri="{BB962C8B-B14F-4D97-AF65-F5344CB8AC3E}">
        <p14:creationId xmlns:p14="http://schemas.microsoft.com/office/powerpoint/2010/main" val="97798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47</a:t>
            </a:fld>
            <a:endParaRPr lang="nl-NL"/>
          </a:p>
        </p:txBody>
      </p:sp>
    </p:spTree>
    <p:extLst>
      <p:ext uri="{BB962C8B-B14F-4D97-AF65-F5344CB8AC3E}">
        <p14:creationId xmlns:p14="http://schemas.microsoft.com/office/powerpoint/2010/main" val="1903747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55</a:t>
            </a:fld>
            <a:endParaRPr lang="nl-NL"/>
          </a:p>
        </p:txBody>
      </p:sp>
    </p:spTree>
    <p:extLst>
      <p:ext uri="{BB962C8B-B14F-4D97-AF65-F5344CB8AC3E}">
        <p14:creationId xmlns:p14="http://schemas.microsoft.com/office/powerpoint/2010/main" val="291067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61</a:t>
            </a:fld>
            <a:endParaRPr lang="nl-NL"/>
          </a:p>
        </p:txBody>
      </p:sp>
    </p:spTree>
    <p:extLst>
      <p:ext uri="{BB962C8B-B14F-4D97-AF65-F5344CB8AC3E}">
        <p14:creationId xmlns:p14="http://schemas.microsoft.com/office/powerpoint/2010/main" val="3354483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66</a:t>
            </a:fld>
            <a:endParaRPr lang="nl-NL"/>
          </a:p>
        </p:txBody>
      </p:sp>
    </p:spTree>
    <p:extLst>
      <p:ext uri="{BB962C8B-B14F-4D97-AF65-F5344CB8AC3E}">
        <p14:creationId xmlns:p14="http://schemas.microsoft.com/office/powerpoint/2010/main" val="4004737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From preliminary research in IR, informative</a:t>
            </a:r>
          </a:p>
          <a:p>
            <a:r>
              <a:rPr lang="en-GB" dirty="0">
                <a:solidFill>
                  <a:srgbClr val="000000"/>
                </a:solidFill>
                <a:effectLst/>
                <a:latin typeface="Arial" panose="020B0604020202020204" pitchFamily="34" charset="0"/>
              </a:rPr>
              <a:t>Different metrics correlate with each other in a different extent</a:t>
            </a:r>
          </a:p>
          <a:p>
            <a:r>
              <a:rPr lang="en-GB" dirty="0">
                <a:solidFill>
                  <a:srgbClr val="000000"/>
                </a:solidFill>
                <a:effectLst/>
                <a:latin typeface="Arial" panose="020B0604020202020204" pitchFamily="34" charset="0"/>
              </a:rPr>
              <a:t>if we evaluate on a metric not so informative, optimizing for another informative but badly correlated metric is unlikely to be a good idea</a:t>
            </a:r>
          </a:p>
          <a:p>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Inspired by this, we would like to conduct a thorough analysis on this topic</a:t>
            </a:r>
          </a:p>
          <a:p>
            <a:endParaRPr lang="en-NL" dirty="0"/>
          </a:p>
        </p:txBody>
      </p:sp>
    </p:spTree>
    <p:extLst>
      <p:ext uri="{BB962C8B-B14F-4D97-AF65-F5344CB8AC3E}">
        <p14:creationId xmlns:p14="http://schemas.microsoft.com/office/powerpoint/2010/main" val="443567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66826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solidFill>
                  <a:srgbClr val="000000"/>
                </a:solidFill>
                <a:effectLst/>
                <a:latin typeface="Arial" panose="020B0604020202020204" pitchFamily="34" charset="0"/>
              </a:rPr>
              <a:t>To conduct analysis, we consider two popular paradigms for metric-based optimization</a:t>
            </a:r>
          </a:p>
          <a:p>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Pairwise: classical method of </a:t>
            </a:r>
            <a:r>
              <a:rPr lang="en-GB" dirty="0" err="1">
                <a:solidFill>
                  <a:srgbClr val="000000"/>
                </a:solidFill>
                <a:effectLst/>
                <a:latin typeface="Arial" panose="020B0604020202020204" pitchFamily="34" charset="0"/>
              </a:rPr>
              <a:t>lambdarank</a:t>
            </a:r>
            <a:r>
              <a:rPr lang="en-GB" dirty="0">
                <a:solidFill>
                  <a:srgbClr val="000000"/>
                </a:solidFill>
                <a:effectLst/>
                <a:latin typeface="Arial" panose="020B0604020202020204" pitchFamily="34" charset="0"/>
              </a:rPr>
              <a:t>, which focuses on the loss caused by swapping the positions of relevant and irrelevant items</a:t>
            </a:r>
          </a:p>
          <a:p>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Listwise: smooth metrics to make them derivative</a:t>
            </a:r>
          </a:p>
          <a:p>
            <a:br>
              <a:rPr lang="en-GB" dirty="0">
                <a:solidFill>
                  <a:srgbClr val="000000"/>
                </a:solidFill>
                <a:effectLst/>
                <a:latin typeface="Arial" panose="020B0604020202020204" pitchFamily="34" charset="0"/>
              </a:rPr>
            </a:br>
            <a:endParaRPr lang="en-GB" dirty="0">
              <a:solidFill>
                <a:srgbClr val="000000"/>
              </a:solidFill>
              <a:effectLst/>
              <a:latin typeface="Arial" panose="020B0604020202020204" pitchFamily="34" charset="0"/>
            </a:endParaRPr>
          </a:p>
          <a:p>
            <a:r>
              <a:rPr lang="en-GB" dirty="0">
                <a:solidFill>
                  <a:srgbClr val="000000"/>
                </a:solidFill>
                <a:effectLst/>
                <a:latin typeface="Arial" panose="020B0604020202020204" pitchFamily="34" charset="0"/>
              </a:rPr>
              <a:t>We </a:t>
            </a:r>
            <a:r>
              <a:rPr lang="en-GB" dirty="0" err="1">
                <a:solidFill>
                  <a:srgbClr val="000000"/>
                </a:solidFill>
                <a:effectLst/>
                <a:latin typeface="Arial" panose="020B0604020202020204" pitchFamily="34" charset="0"/>
              </a:rPr>
              <a:t>analyze</a:t>
            </a:r>
            <a:r>
              <a:rPr lang="en-GB" dirty="0">
                <a:solidFill>
                  <a:srgbClr val="000000"/>
                </a:solidFill>
                <a:effectLst/>
                <a:latin typeface="Arial" panose="020B0604020202020204" pitchFamily="34" charset="0"/>
              </a:rPr>
              <a:t> under different data distribution </a:t>
            </a:r>
            <a:r>
              <a:rPr lang="en-GB" dirty="0" err="1">
                <a:solidFill>
                  <a:srgbClr val="000000"/>
                </a:solidFill>
                <a:effectLst/>
                <a:latin typeface="Arial" panose="020B0604020202020204" pitchFamily="34" charset="0"/>
              </a:rPr>
              <a:t>sparsities</a:t>
            </a:r>
            <a:endParaRPr lang="en-GB" dirty="0">
              <a:solidFill>
                <a:srgbClr val="000000"/>
              </a:solidFill>
              <a:effectLst/>
              <a:latin typeface="Arial" panose="020B0604020202020204" pitchFamily="34" charset="0"/>
            </a:endParaRPr>
          </a:p>
          <a:p>
            <a:endParaRPr lang="en-NL" dirty="0"/>
          </a:p>
        </p:txBody>
      </p:sp>
    </p:spTree>
    <p:extLst>
      <p:ext uri="{BB962C8B-B14F-4D97-AF65-F5344CB8AC3E}">
        <p14:creationId xmlns:p14="http://schemas.microsoft.com/office/powerpoint/2010/main" val="1744533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A88A791-D8E8-4C23-A528-EAEB42DC40E7}" type="slidenum">
              <a:rPr lang="nl-NL" smtClean="0"/>
              <a:t>21</a:t>
            </a:fld>
            <a:endParaRPr lang="nl-NL"/>
          </a:p>
        </p:txBody>
      </p:sp>
    </p:spTree>
    <p:extLst>
      <p:ext uri="{BB962C8B-B14F-4D97-AF65-F5344CB8AC3E}">
        <p14:creationId xmlns:p14="http://schemas.microsoft.com/office/powerpoint/2010/main" val="411493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002547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283556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20817571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p:spTree>
      <p:nvGrpSpPr>
        <p:cNvPr id="1" name=""/>
        <p:cNvGrpSpPr/>
        <p:nvPr/>
      </p:nvGrpSpPr>
      <p:grpSpPr>
        <a:xfrm>
          <a:off x="0" y="0"/>
          <a:ext cx="0" cy="0"/>
          <a:chOff x="0" y="0"/>
          <a:chExt cx="0" cy="0"/>
        </a:xfrm>
      </p:grpSpPr>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endParaRPr dirty="0">
              <a:solidFill>
                <a:schemeClr val="tx1"/>
              </a:solidFill>
            </a:endParaRP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00A6D6"/>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grpSp>
        <p:nvGrpSpPr>
          <p:cNvPr id="2" name="Group 1">
            <a:extLst>
              <a:ext uri="{FF2B5EF4-FFF2-40B4-BE49-F238E27FC236}">
                <a16:creationId xmlns:a16="http://schemas.microsoft.com/office/drawing/2014/main" id="{382AA923-46F9-DC28-518C-889022FF638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11D9C0C2-56A0-31B9-4730-27E5B3D91D63}"/>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01C3B55C-9B2A-8E5A-C717-39227FDF920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6D682A6B-2140-6BA9-D1A0-E282F735AD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AC47FDB-9343-E5B5-70D3-070279C21AC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B098A36-1D6A-80CB-1A9B-6AE3B086FC0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5582CDEF-6E25-0416-CD64-AF54DD129F4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F3EAD47-10F3-097D-8809-6C011FD66889}"/>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C6AE311-9794-5D57-EC1D-7B187C2C17A4}"/>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14D1E49-F4CB-DD0B-06F8-6B8EAFEAA011}"/>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EFB4D011-D2C7-9DDD-7D99-14C023711847}"/>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25FFB0BB-00EB-7E88-29F5-BBF06F4D418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C04D0306-3211-2C29-8CAC-46BD03C6BD2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B141192D-E473-1305-8D75-7720A67D8D7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7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p:nvPr>
        </p:nvSpPr>
        <p:spPr>
          <a:xfrm>
            <a:off x="2153413" y="3879852"/>
            <a:ext cx="9358256" cy="1621063"/>
          </a:xfrm>
        </p:spPr>
        <p:txBody>
          <a:bodyPr anchor="b"/>
          <a:lstStyle>
            <a:lvl1pPr algn="r">
              <a:defRPr sz="3800">
                <a:solidFill>
                  <a:schemeClr val="bg1"/>
                </a:solidFill>
              </a:defRPr>
            </a:lvl1pPr>
          </a:lstStyle>
          <a:p>
            <a:r>
              <a:rPr lang="en-US"/>
              <a:t>Click to edit Master title style</a:t>
            </a:r>
            <a:endParaRPr lang="nl-NL" dirty="0"/>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p:nvPr>
        </p:nvSpPr>
        <p:spPr>
          <a:xfrm>
            <a:off x="6096000" y="5664394"/>
            <a:ext cx="5415669"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10115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Titelpagina</a:t>
            </a:r>
            <a:r>
              <a:rPr dirty="0">
                <a:solidFill>
                  <a:schemeClr val="tx1"/>
                </a:solidFill>
              </a:rPr>
              <a:t> + </a:t>
            </a:r>
            <a:r>
              <a:rPr dirty="0" err="1">
                <a:solidFill>
                  <a:schemeClr val="tx1"/>
                </a:solidFill>
              </a:rPr>
              <a:t>Beeld</a:t>
            </a:r>
            <a:endParaRPr dirty="0">
              <a:solidFill>
                <a:schemeClr val="tx1"/>
              </a:solidFill>
            </a:endParaRP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en-US"/>
              <a:t>Click icon to add picture</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02B50CF1-612F-C060-EC9D-11D21B0A179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0A00FF6-CF2E-9C2A-6E47-7461846707D2}"/>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CA02188D-4998-43CD-0076-543F61F91DDA}"/>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096AD9-435A-A381-1168-043019B3F567}"/>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B31B3BAC-DFAD-C18F-11F6-C34B0F6F428C}"/>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C97615D2-672A-6E37-99F7-D29DF5BBA43C}"/>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F726D08-0AE0-3061-1A51-78B17F760023}"/>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A4E94B4F-C11D-FAA6-B761-279933488E6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793567C8-7817-1917-669B-26910BF117D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68CFE164-AEC4-F225-A3AB-85E2458E8D2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FF94B61B-9672-7610-94A4-D4279C9A0BD0}"/>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6AB3DC84-942B-F659-2230-5CFCA289482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B776954E-D2BD-79BD-A366-E25416C20758}"/>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98C886C4-644E-A055-5CF9-86E9D30D1D9B}"/>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22"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Alleen</a:t>
            </a:r>
            <a:r>
              <a:rPr dirty="0">
                <a:solidFill>
                  <a:schemeClr val="tx1"/>
                </a:solidFill>
              </a:rPr>
              <a:t> </a:t>
            </a:r>
            <a:r>
              <a:rPr dirty="0" err="1">
                <a:solidFill>
                  <a:schemeClr val="tx1"/>
                </a:solidFill>
              </a:rPr>
              <a:t>titel</a:t>
            </a:r>
            <a:endParaRPr dirty="0">
              <a:solidFill>
                <a:schemeClr val="tx1"/>
              </a:solidFill>
            </a:endParaRPr>
          </a:p>
        </p:txBody>
      </p:sp>
      <p:grpSp>
        <p:nvGrpSpPr>
          <p:cNvPr id="2" name="Group 1">
            <a:extLst>
              <a:ext uri="{FF2B5EF4-FFF2-40B4-BE49-F238E27FC236}">
                <a16:creationId xmlns:a16="http://schemas.microsoft.com/office/drawing/2014/main" id="{0054E7C0-9350-90E0-F151-558E86C53381}"/>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83E98F15-C91A-1263-DA52-3DC5443B692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8B19F899-4677-10F5-1C00-01C15C8AD1EC}"/>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58E6F438-02C2-0D7C-739F-607A172E3FFE}"/>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AE4868A2-EEAD-692C-2E66-BBA1A199D06F}"/>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B4AAD0CB-B038-2F3A-B9E0-EB2EF9D120EF}"/>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AFE4A7-DC05-0430-5A1B-F0389E257CFE}"/>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D63D877-D292-BB54-B563-E77DB6886F01}"/>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437DBAF1-34D3-491C-918D-BB7B7FCACF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A8D9D3F1-1E1C-D9AA-DE16-65EDBB669E2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61DF3162-491D-115D-770D-3F4A2764414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3EFDD170-A78E-0147-9C3E-6BCF611E0C0E}"/>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087CE1CE-D31A-0D62-57FA-F6A471D55363}"/>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C96B1008-5B63-C5DB-A39E-FC97CAE7BC61}"/>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ekst">
    <p:spTree>
      <p:nvGrpSpPr>
        <p:cNvPr id="1" name=""/>
        <p:cNvGrpSpPr/>
        <p:nvPr/>
      </p:nvGrpSpPr>
      <p:grpSpPr>
        <a:xfrm>
          <a:off x="0" y="0"/>
          <a:ext cx="0" cy="0"/>
          <a:chOff x="0" y="0"/>
          <a:chExt cx="0" cy="0"/>
        </a:xfrm>
      </p:grpSpPr>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4"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sp>
        <p:nvSpPr>
          <p:cNvPr id="375"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endParaRPr dirty="0">
              <a:solidFill>
                <a:schemeClr val="tx1"/>
              </a:solidFill>
            </a:endParaRPr>
          </a:p>
        </p:txBody>
      </p:sp>
      <p:grpSp>
        <p:nvGrpSpPr>
          <p:cNvPr id="2" name="Group 1">
            <a:extLst>
              <a:ext uri="{FF2B5EF4-FFF2-40B4-BE49-F238E27FC236}">
                <a16:creationId xmlns:a16="http://schemas.microsoft.com/office/drawing/2014/main" id="{BB7D0D04-A7B8-9871-63C5-D803E26CDE62}"/>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3542BCA-EFD5-214C-2C37-D7385725B694}"/>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1C02F91D-2B71-9D26-A257-FB0FA8A5FF4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82A5AC28-824F-EE92-6223-593D4D0675F4}"/>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93A002A4-98B6-C14D-E3F7-4F2E181F4617}"/>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6415D4F-04A3-9581-6C56-F02BA40059D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4ED131E9-9BE0-D1B5-FB9F-2347002CEE66}"/>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3EA0CC4E-22B9-454D-FA06-384E47D67176}"/>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B388D65F-61B5-CA19-F236-254639CD332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439CD43D-8F8E-F7AD-E5C9-CDCD32086EF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25596DB7-661A-F05D-9529-DD78F35FCDAB}"/>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AF975C06-57A0-A820-20F3-462C94B1E7C8}"/>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E6F685F0-DF6E-15F0-881D-F0F1EEF3EAD7}"/>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7647FC8A-2B0B-7D35-8B33-2F0662F7D5F9}"/>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Hoofdstuk">
    <p:spTree>
      <p:nvGrpSpPr>
        <p:cNvPr id="1" name=""/>
        <p:cNvGrpSpPr/>
        <p:nvPr/>
      </p:nvGrpSpPr>
      <p:grpSpPr>
        <a:xfrm>
          <a:off x="0" y="0"/>
          <a:ext cx="0" cy="0"/>
          <a:chOff x="0" y="0"/>
          <a:chExt cx="0" cy="0"/>
        </a:xfrm>
      </p:grpSpPr>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a:solidFill>
            <a:srgbClr val="00A6D6"/>
          </a:solidFill>
        </p:spPr>
        <p:txBody>
          <a:bodyPr lIns="91439" tIns="45719" rIns="91439" bIns="45719"/>
          <a:lstStyle/>
          <a:p>
            <a:r>
              <a:rPr lang="en-US"/>
              <a:t>Click icon to add picture</a:t>
            </a:r>
            <a:endParaRPr/>
          </a:p>
        </p:txBody>
      </p:sp>
      <p:sp>
        <p:nvSpPr>
          <p:cNvPr id="1861"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Hoofdstuk</a:t>
            </a:r>
            <a:endParaRPr dirty="0">
              <a:solidFill>
                <a:schemeClr val="tx1"/>
              </a:solidFill>
            </a:endParaRPr>
          </a:p>
        </p:txBody>
      </p:sp>
      <p:sp>
        <p:nvSpPr>
          <p:cNvPr id="1926" name="Body Level One…"/>
          <p:cNvSpPr txBox="1">
            <a:spLocks noGrp="1"/>
          </p:cNvSpPr>
          <p:nvPr>
            <p:ph type="body" sz="half" idx="1"/>
          </p:nvPr>
        </p:nvSpPr>
        <p:spPr>
          <a:xfrm>
            <a:off x="2702625" y="2770414"/>
            <a:ext cx="6786751" cy="2987465"/>
          </a:xfrm>
          <a:prstGeom prst="rect">
            <a:avLst/>
          </a:prstGeom>
          <a:solidFill>
            <a:srgbClr val="0076C2"/>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1932"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44D5C428-2291-F564-D397-C38FFA4D1F5D}"/>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57206426-D9D6-86B1-A9D2-D7BB8B0CDBB8}"/>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B0771DE1-4EF3-E1B5-C031-EDC9E924A5F5}"/>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09914B14-3B1D-5423-1BBB-CFB9870FAEDE}"/>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7F14528E-BC90-50F8-0FFE-8367F8C535D1}"/>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FC61E6A3-33AE-8D6F-1FC1-87022B2C9D11}"/>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9655298-8F56-442C-EE73-9066F4675177}"/>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FE0D3030-E4D8-DB18-B43D-9CBF00516366}"/>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30AFFA55-6946-E29F-6778-6FC1B2236EF6}"/>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3BBF0AA9-EC59-D38A-F777-623BB7E453C8}"/>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B2978AF1-F347-3656-4A3A-24F154964DCF}"/>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944E90C4-B376-40AD-AE56-562804CBAA23}"/>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80E70D60-97F2-C688-4434-8A44976664AE}"/>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4115F1D9-3F6B-75F3-2A94-1F6404C7E4E3}"/>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rgbClr val="00A6D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Vlam</a:t>
            </a:r>
            <a:r>
              <a:rPr dirty="0">
                <a:solidFill>
                  <a:schemeClr val="tx1"/>
                </a:solidFill>
              </a:rPr>
              <a:t> </a:t>
            </a:r>
            <a:r>
              <a:rPr dirty="0" err="1">
                <a:solidFill>
                  <a:schemeClr val="tx1"/>
                </a:solidFill>
              </a:rPr>
              <a:t>Volledig</a:t>
            </a:r>
            <a:endParaRPr dirty="0">
              <a:solidFill>
                <a:schemeClr val="tx1"/>
              </a:solidFill>
            </a:endParaRP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grpSp>
        <p:nvGrpSpPr>
          <p:cNvPr id="2" name="Group 1">
            <a:extLst>
              <a:ext uri="{FF2B5EF4-FFF2-40B4-BE49-F238E27FC236}">
                <a16:creationId xmlns:a16="http://schemas.microsoft.com/office/drawing/2014/main" id="{ED984F7B-E29B-FAB8-7604-98947FE1747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C1D9EF6E-2201-58BB-F48E-DB77A38AC4FA}"/>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51D6878F-962E-7B85-2734-CB6DFCA5C556}"/>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24D991C7-E7FC-1101-A057-F0FE1FFB6798}"/>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D555B84A-E2BD-B53F-A1AD-59596C2F92B3}"/>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1DCB3993-33DB-65D1-A206-8F66A3CC653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2B038062-FC79-870C-024C-BF4E18736A48}"/>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81E54AC3-A29E-A82D-23BA-C29873B893E7}"/>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3D589313-A01B-E37B-F3FC-81498B4D3F83}"/>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9AADE2F5-4E71-8844-009A-BA2BC9FDC2B7}"/>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3E64C5FA-2548-CBA5-4667-90D3E9884A3C}"/>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54E17D86-4CDE-128F-3570-C2CBB04DF93A}"/>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8760D94C-BCEF-EF37-6D92-AD17E00D70C0}"/>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AB362044-982F-F9C9-E8F1-5FED3E9759C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a:t>
            </a:fld>
            <a:endParaRPr/>
          </a:p>
        </p:txBody>
      </p:sp>
      <p:grpSp>
        <p:nvGrpSpPr>
          <p:cNvPr id="2" name="Group 1">
            <a:extLst>
              <a:ext uri="{FF2B5EF4-FFF2-40B4-BE49-F238E27FC236}">
                <a16:creationId xmlns:a16="http://schemas.microsoft.com/office/drawing/2014/main" id="{974638DB-4D75-C52F-D973-00F96BB5AE79}"/>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F188DEEB-462A-400B-945C-B119D6BC4A0E}"/>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E214E2D8-00F5-BD41-8254-E9EB286CD83D}"/>
                </a:ext>
              </a:extLst>
            </p:cNvPr>
            <p:cNvGrpSpPr/>
            <p:nvPr/>
          </p:nvGrpSpPr>
          <p:grpSpPr>
            <a:xfrm>
              <a:off x="2982511" y="-1286711"/>
              <a:ext cx="6226976" cy="211382"/>
              <a:chOff x="0" y="0"/>
              <a:chExt cx="6226974" cy="211380"/>
            </a:xfrm>
          </p:grpSpPr>
          <p:sp>
            <p:nvSpPr>
              <p:cNvPr id="6" name="Rechthoek 6">
                <a:extLst>
                  <a:ext uri="{FF2B5EF4-FFF2-40B4-BE49-F238E27FC236}">
                    <a16:creationId xmlns:a16="http://schemas.microsoft.com/office/drawing/2014/main" id="{7B540A62-6CD7-5CEE-8565-0F67CC63ACFF}"/>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Rechthoek 29">
                <a:extLst>
                  <a:ext uri="{FF2B5EF4-FFF2-40B4-BE49-F238E27FC236}">
                    <a16:creationId xmlns:a16="http://schemas.microsoft.com/office/drawing/2014/main" id="{1270AD90-1557-FAB5-E8ED-84B759A023F4}"/>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30">
                <a:extLst>
                  <a:ext uri="{FF2B5EF4-FFF2-40B4-BE49-F238E27FC236}">
                    <a16:creationId xmlns:a16="http://schemas.microsoft.com/office/drawing/2014/main" id="{514718B0-3208-21D2-4289-01F3C7F153EA}"/>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1">
                <a:extLst>
                  <a:ext uri="{FF2B5EF4-FFF2-40B4-BE49-F238E27FC236}">
                    <a16:creationId xmlns:a16="http://schemas.microsoft.com/office/drawing/2014/main" id="{16992BD4-7A57-DD79-482B-A05929A6FBB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2">
                <a:extLst>
                  <a:ext uri="{FF2B5EF4-FFF2-40B4-BE49-F238E27FC236}">
                    <a16:creationId xmlns:a16="http://schemas.microsoft.com/office/drawing/2014/main" id="{B4FDA908-D7CD-C61E-F351-7BA991D1A422}"/>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3">
                <a:extLst>
                  <a:ext uri="{FF2B5EF4-FFF2-40B4-BE49-F238E27FC236}">
                    <a16:creationId xmlns:a16="http://schemas.microsoft.com/office/drawing/2014/main" id="{866AE231-A45A-A3CD-CC92-8908740CA5F7}"/>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4">
                <a:extLst>
                  <a:ext uri="{FF2B5EF4-FFF2-40B4-BE49-F238E27FC236}">
                    <a16:creationId xmlns:a16="http://schemas.microsoft.com/office/drawing/2014/main" id="{FCAEB9C1-439A-C549-4DA8-5B696827114F}"/>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7">
                <a:extLst>
                  <a:ext uri="{FF2B5EF4-FFF2-40B4-BE49-F238E27FC236}">
                    <a16:creationId xmlns:a16="http://schemas.microsoft.com/office/drawing/2014/main" id="{C4BB8C6C-91CE-CD13-2382-8619C236B0EA}"/>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8">
                <a:extLst>
                  <a:ext uri="{FF2B5EF4-FFF2-40B4-BE49-F238E27FC236}">
                    <a16:creationId xmlns:a16="http://schemas.microsoft.com/office/drawing/2014/main" id="{14717A4D-CC49-1EF2-2640-5AFFE205E437}"/>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9">
                <a:extLst>
                  <a:ext uri="{FF2B5EF4-FFF2-40B4-BE49-F238E27FC236}">
                    <a16:creationId xmlns:a16="http://schemas.microsoft.com/office/drawing/2014/main" id="{6B34BE69-F28A-3F8A-347A-67DC745E64D2}"/>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3A0419C0-78F6-5BC9-BC95-9B67A80ED705}"/>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0930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ekst en Grafiek">
    <p:spTree>
      <p:nvGrpSpPr>
        <p:cNvPr id="1" name=""/>
        <p:cNvGrpSpPr/>
        <p:nvPr/>
      </p:nvGrpSpPr>
      <p:grpSpPr>
        <a:xfrm>
          <a:off x="0" y="0"/>
          <a:ext cx="0" cy="0"/>
          <a:chOff x="0" y="0"/>
          <a:chExt cx="0" cy="0"/>
        </a:xfrm>
      </p:grpSpPr>
      <p:grpSp>
        <p:nvGrpSpPr>
          <p:cNvPr id="2097" name="Group 4"/>
          <p:cNvGrpSpPr/>
          <p:nvPr/>
        </p:nvGrpSpPr>
        <p:grpSpPr>
          <a:xfrm>
            <a:off x="698501" y="5884314"/>
            <a:ext cx="1454912" cy="577167"/>
            <a:chOff x="0" y="0"/>
            <a:chExt cx="1454911" cy="577165"/>
          </a:xfrm>
        </p:grpSpPr>
        <p:sp>
          <p:nvSpPr>
            <p:cNvPr id="20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0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0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0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098" name="Rechthoek 350"/>
          <p:cNvSpPr/>
          <p:nvPr/>
        </p:nvSpPr>
        <p:spPr>
          <a:xfrm>
            <a:off x="-12032" y="0"/>
            <a:ext cx="4467918"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099" name="Tekstvak 6"/>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err="1">
                <a:solidFill>
                  <a:schemeClr val="tx1"/>
                </a:solidFill>
              </a:rPr>
              <a:t>Tekst</a:t>
            </a:r>
            <a:r>
              <a:rPr dirty="0">
                <a:solidFill>
                  <a:schemeClr val="tx1"/>
                </a:solidFill>
              </a:rPr>
              <a:t> </a:t>
            </a:r>
            <a:r>
              <a:rPr dirty="0" err="1">
                <a:solidFill>
                  <a:schemeClr val="tx1"/>
                </a:solidFill>
              </a:rPr>
              <a:t>en</a:t>
            </a:r>
            <a:r>
              <a:rPr dirty="0">
                <a:solidFill>
                  <a:schemeClr val="tx1"/>
                </a:solidFill>
              </a:rPr>
              <a:t> </a:t>
            </a:r>
            <a:r>
              <a:rPr dirty="0" err="1">
                <a:solidFill>
                  <a:schemeClr val="tx1"/>
                </a:solidFill>
              </a:rPr>
              <a:t>Grafiek</a:t>
            </a:r>
            <a:endParaRPr dirty="0">
              <a:solidFill>
                <a:schemeClr val="tx1"/>
              </a:solidFill>
            </a:endParaRPr>
          </a:p>
        </p:txBody>
      </p:sp>
      <p:sp>
        <p:nvSpPr>
          <p:cNvPr id="2166" name="Plaats hier je titel"/>
          <p:cNvSpPr txBox="1">
            <a:spLocks noGrp="1"/>
          </p:cNvSpPr>
          <p:nvPr>
            <p:ph type="title" hasCustomPrompt="1"/>
          </p:nvPr>
        </p:nvSpPr>
        <p:spPr>
          <a:xfrm>
            <a:off x="698500" y="741499"/>
            <a:ext cx="3147786" cy="490401"/>
          </a:xfrm>
          <a:prstGeom prst="rect">
            <a:avLst/>
          </a:prstGeom>
        </p:spPr>
        <p:txBody>
          <a:bodyPr>
            <a:normAutofit/>
          </a:bodyPr>
          <a:lstStyle>
            <a:lvl1pPr>
              <a:defRPr>
                <a:solidFill>
                  <a:srgbClr val="FFFFFF"/>
                </a:solidFill>
              </a:defRPr>
            </a:lvl1pPr>
          </a:lstStyle>
          <a:p>
            <a:r>
              <a:t>Plaats hier je titel</a:t>
            </a:r>
          </a:p>
        </p:txBody>
      </p:sp>
      <p:sp>
        <p:nvSpPr>
          <p:cNvPr id="2167" name="Body Level One…"/>
          <p:cNvSpPr txBox="1">
            <a:spLocks noGrp="1"/>
          </p:cNvSpPr>
          <p:nvPr>
            <p:ph type="body" sz="quarter" idx="1" hasCustomPrompt="1"/>
          </p:nvPr>
        </p:nvSpPr>
        <p:spPr>
          <a:xfrm>
            <a:off x="698500" y="1591900"/>
            <a:ext cx="3147786" cy="4356464"/>
          </a:xfrm>
          <a:prstGeom prst="rect">
            <a:avLst/>
          </a:prstGeom>
        </p:spPr>
        <p:txBody>
          <a:bodyPr>
            <a:normAutofit/>
          </a:bodyPr>
          <a:lstStyle>
            <a:lvl1pPr>
              <a:buClr>
                <a:srgbClr val="FFFFFF"/>
              </a:buClr>
              <a:defRPr>
                <a:solidFill>
                  <a:srgbClr val="FFFFFF"/>
                </a:solidFill>
              </a:defRPr>
            </a:lvl1pPr>
            <a:lvl2pPr>
              <a:buClr>
                <a:srgbClr val="FFFFFF"/>
              </a:buClr>
              <a:defRPr>
                <a:solidFill>
                  <a:srgbClr val="FFFFFF"/>
                </a:solidFill>
              </a:defRPr>
            </a:lvl2pPr>
            <a:lvl3pPr>
              <a:buClr>
                <a:srgbClr val="FFFFFF"/>
              </a:buClr>
              <a:defRPr>
                <a:solidFill>
                  <a:srgbClr val="FFFFFF"/>
                </a:solidFill>
              </a:defRPr>
            </a:lvl3pPr>
            <a:lvl4pPr>
              <a:buClr>
                <a:srgbClr val="FFFFFF"/>
              </a:buClr>
              <a:defRPr>
                <a:solidFill>
                  <a:srgbClr val="FFFFFF"/>
                </a:solidFill>
              </a:defRPr>
            </a:lvl4pPr>
            <a:lvl5pPr>
              <a:buClr>
                <a:srgbClr val="FFFFFF"/>
              </a:buClr>
              <a:defRPr>
                <a:solidFill>
                  <a:srgbClr val="FFFFFF"/>
                </a:solidFill>
              </a:defRPr>
            </a:lvl5pPr>
          </a:lstStyle>
          <a:p>
            <a:r>
              <a:t>Klik hier om een bullet te plaatsen.</a:t>
            </a:r>
          </a:p>
          <a:p>
            <a:pPr lvl="1"/>
            <a:endParaRPr/>
          </a:p>
          <a:p>
            <a:pPr lvl="2"/>
            <a:endParaRPr/>
          </a:p>
          <a:p>
            <a:pPr lvl="3"/>
            <a:endParaRPr/>
          </a:p>
          <a:p>
            <a:pPr lvl="4"/>
            <a:endParaRPr/>
          </a:p>
        </p:txBody>
      </p:sp>
      <p:sp>
        <p:nvSpPr>
          <p:cNvPr id="228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a:t>
            </a:fld>
            <a:endParaRPr/>
          </a:p>
        </p:txBody>
      </p:sp>
      <p:pic>
        <p:nvPicPr>
          <p:cNvPr id="6" name="Graphic 5">
            <a:extLst>
              <a:ext uri="{FF2B5EF4-FFF2-40B4-BE49-F238E27FC236}">
                <a16:creationId xmlns:a16="http://schemas.microsoft.com/office/drawing/2014/main" id="{01A06D27-3D8D-4043-8052-2A090E1BAB8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grpSp>
        <p:nvGrpSpPr>
          <p:cNvPr id="2" name="Group 1">
            <a:extLst>
              <a:ext uri="{FF2B5EF4-FFF2-40B4-BE49-F238E27FC236}">
                <a16:creationId xmlns:a16="http://schemas.microsoft.com/office/drawing/2014/main" id="{488CDF8C-9E1E-2613-FA57-210E93BC15DE}"/>
              </a:ext>
            </a:extLst>
          </p:cNvPr>
          <p:cNvGrpSpPr/>
          <p:nvPr userDrawn="1"/>
        </p:nvGrpSpPr>
        <p:grpSpPr>
          <a:xfrm>
            <a:off x="2982510" y="-1286712"/>
            <a:ext cx="6858001" cy="592943"/>
            <a:chOff x="2982510" y="-1286712"/>
            <a:chExt cx="6858001" cy="592943"/>
          </a:xfrm>
        </p:grpSpPr>
        <p:sp>
          <p:nvSpPr>
            <p:cNvPr id="3" name="Rechthoek 36">
              <a:extLst>
                <a:ext uri="{FF2B5EF4-FFF2-40B4-BE49-F238E27FC236}">
                  <a16:creationId xmlns:a16="http://schemas.microsoft.com/office/drawing/2014/main" id="{9A4E74BD-FD3B-CE9B-FAA4-10D3EA8E7C3C}"/>
                </a:ext>
              </a:extLst>
            </p:cNvPr>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4" name="Groep 8">
              <a:extLst>
                <a:ext uri="{FF2B5EF4-FFF2-40B4-BE49-F238E27FC236}">
                  <a16:creationId xmlns:a16="http://schemas.microsoft.com/office/drawing/2014/main" id="{A5F4C627-9675-F745-721C-F2231C1592E7}"/>
                </a:ext>
              </a:extLst>
            </p:cNvPr>
            <p:cNvGrpSpPr/>
            <p:nvPr/>
          </p:nvGrpSpPr>
          <p:grpSpPr>
            <a:xfrm>
              <a:off x="2982511" y="-1286711"/>
              <a:ext cx="6226976" cy="211382"/>
              <a:chOff x="0" y="0"/>
              <a:chExt cx="6226974" cy="211380"/>
            </a:xfrm>
          </p:grpSpPr>
          <p:sp>
            <p:nvSpPr>
              <p:cNvPr id="7" name="Rechthoek 6">
                <a:extLst>
                  <a:ext uri="{FF2B5EF4-FFF2-40B4-BE49-F238E27FC236}">
                    <a16:creationId xmlns:a16="http://schemas.microsoft.com/office/drawing/2014/main" id="{C0FA31A5-F023-86D7-90A3-05C7A9304F2A}"/>
                  </a:ext>
                </a:extLst>
              </p:cNvPr>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Rechthoek 29">
                <a:extLst>
                  <a:ext uri="{FF2B5EF4-FFF2-40B4-BE49-F238E27FC236}">
                    <a16:creationId xmlns:a16="http://schemas.microsoft.com/office/drawing/2014/main" id="{1896FDF5-4FE2-097A-EA45-346AFCC92EE0}"/>
                  </a:ext>
                </a:extLst>
              </p:cNvPr>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Rechthoek 30">
                <a:extLst>
                  <a:ext uri="{FF2B5EF4-FFF2-40B4-BE49-F238E27FC236}">
                    <a16:creationId xmlns:a16="http://schemas.microsoft.com/office/drawing/2014/main" id="{69E74CB0-FDF0-FFF9-E970-4087BE109FF5}"/>
                  </a:ext>
                </a:extLst>
              </p:cNvPr>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Rechthoek 31">
                <a:extLst>
                  <a:ext uri="{FF2B5EF4-FFF2-40B4-BE49-F238E27FC236}">
                    <a16:creationId xmlns:a16="http://schemas.microsoft.com/office/drawing/2014/main" id="{72E030DB-1C1A-7371-40F0-7B870C147C2A}"/>
                  </a:ext>
                </a:extLst>
              </p:cNvPr>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Rechthoek 32">
                <a:extLst>
                  <a:ext uri="{FF2B5EF4-FFF2-40B4-BE49-F238E27FC236}">
                    <a16:creationId xmlns:a16="http://schemas.microsoft.com/office/drawing/2014/main" id="{4BE7FF1D-2FCD-B412-2EF0-9F2D97B515FA}"/>
                  </a:ext>
                </a:extLst>
              </p:cNvPr>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Rechthoek 33">
                <a:extLst>
                  <a:ext uri="{FF2B5EF4-FFF2-40B4-BE49-F238E27FC236}">
                    <a16:creationId xmlns:a16="http://schemas.microsoft.com/office/drawing/2014/main" id="{DCBB2921-0475-4EB7-F492-D6C16EE48DAB}"/>
                  </a:ext>
                </a:extLst>
              </p:cNvPr>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Rechthoek 34">
                <a:extLst>
                  <a:ext uri="{FF2B5EF4-FFF2-40B4-BE49-F238E27FC236}">
                    <a16:creationId xmlns:a16="http://schemas.microsoft.com/office/drawing/2014/main" id="{4560F52F-6DCD-F30A-2633-6DEAEE402CA2}"/>
                  </a:ext>
                </a:extLst>
              </p:cNvPr>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Rechthoek 37">
                <a:extLst>
                  <a:ext uri="{FF2B5EF4-FFF2-40B4-BE49-F238E27FC236}">
                    <a16:creationId xmlns:a16="http://schemas.microsoft.com/office/drawing/2014/main" id="{46AAB773-FD35-FE6F-1469-2F3FEB7729B6}"/>
                  </a:ext>
                </a:extLst>
              </p:cNvPr>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 name="Rechthoek 38">
                <a:extLst>
                  <a:ext uri="{FF2B5EF4-FFF2-40B4-BE49-F238E27FC236}">
                    <a16:creationId xmlns:a16="http://schemas.microsoft.com/office/drawing/2014/main" id="{9E37EADB-6829-358A-882C-57981AC767E0}"/>
                  </a:ext>
                </a:extLst>
              </p:cNvPr>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6" name="Rechthoek 39">
                <a:extLst>
                  <a:ext uri="{FF2B5EF4-FFF2-40B4-BE49-F238E27FC236}">
                    <a16:creationId xmlns:a16="http://schemas.microsoft.com/office/drawing/2014/main" id="{C454A8F6-CF4A-F405-DA4B-06EBCD5D1E76}"/>
                  </a:ext>
                </a:extLst>
              </p:cNvPr>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 name="Rechthoek 39">
              <a:extLst>
                <a:ext uri="{FF2B5EF4-FFF2-40B4-BE49-F238E27FC236}">
                  <a16:creationId xmlns:a16="http://schemas.microsoft.com/office/drawing/2014/main" id="{8A53B0DE-4855-B4B0-14A2-EE68ED1A71CC}"/>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extLst>
      <p:ext uri="{BB962C8B-B14F-4D97-AF65-F5344CB8AC3E}">
        <p14:creationId xmlns:p14="http://schemas.microsoft.com/office/powerpoint/2010/main" val="147143145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rPr dirty="0">
                <a:solidFill>
                  <a:schemeClr val="tx1"/>
                </a:solidFill>
              </a:rPr>
              <a:t>Logo (</a:t>
            </a:r>
            <a:r>
              <a:rPr dirty="0" err="1">
                <a:solidFill>
                  <a:schemeClr val="tx1"/>
                </a:solidFill>
              </a:rPr>
              <a:t>Animatie</a:t>
            </a:r>
            <a:r>
              <a:rPr dirty="0">
                <a:solidFill>
                  <a:schemeClr val="tx1"/>
                </a:solidFill>
              </a:rPr>
              <a:t>)</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a:t>
            </a:fld>
            <a:endParaRPr/>
          </a:p>
        </p:txBody>
      </p:sp>
      <p:grpSp>
        <p:nvGrpSpPr>
          <p:cNvPr id="3" name="Group 2">
            <a:extLst>
              <a:ext uri="{FF2B5EF4-FFF2-40B4-BE49-F238E27FC236}">
                <a16:creationId xmlns:a16="http://schemas.microsoft.com/office/drawing/2014/main" id="{308F687C-E692-08A1-9C97-39567F4D57D1}"/>
              </a:ext>
            </a:extLst>
          </p:cNvPr>
          <p:cNvGrpSpPr/>
          <p:nvPr userDrawn="1"/>
        </p:nvGrpSpPr>
        <p:grpSpPr>
          <a:xfrm>
            <a:off x="2982510" y="-1286712"/>
            <a:ext cx="6858001" cy="592943"/>
            <a:chOff x="2982510" y="-1286712"/>
            <a:chExt cx="6858001" cy="592943"/>
          </a:xfrm>
        </p:grpSpPr>
        <p:sp>
          <p:nvSpPr>
            <p:cNvPr id="23" name="Rechthoek 36"/>
            <p:cNvSpPr/>
            <p:nvPr/>
          </p:nvSpPr>
          <p:spPr>
            <a:xfrm rot="16200000">
              <a:off x="6254550" y="-4279730"/>
              <a:ext cx="313921" cy="6858001"/>
            </a:xfrm>
            <a:prstGeom prst="rect">
              <a:avLst/>
            </a:prstGeom>
            <a:solidFill>
              <a:srgbClr val="00A6D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grpSp>
          <p:nvGrpSpPr>
            <p:cNvPr id="34" name="Groep 8"/>
            <p:cNvGrpSpPr/>
            <p:nvPr/>
          </p:nvGrpSpPr>
          <p:grpSpPr>
            <a:xfrm>
              <a:off x="2982511" y="-1286711"/>
              <a:ext cx="6226976" cy="211382"/>
              <a:chOff x="0" y="0"/>
              <a:chExt cx="6226974" cy="211380"/>
            </a:xfrm>
          </p:grpSpPr>
          <p:sp>
            <p:nvSpPr>
              <p:cNvPr id="24" name="Rechthoek 6"/>
              <p:cNvSpPr/>
              <p:nvPr/>
            </p:nvSpPr>
            <p:spPr>
              <a:xfrm rot="16200000">
                <a:off x="168192" y="-168191"/>
                <a:ext cx="211380" cy="547765"/>
              </a:xfrm>
              <a:prstGeom prst="rect">
                <a:avLst/>
              </a:prstGeom>
              <a:solidFill>
                <a:srgbClr val="0C234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B8C8"/>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76C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rgbClr val="6F1D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EF60A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A5003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rgbClr val="E03C3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ED684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rgbClr val="FFB81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rgbClr val="6CC24A"/>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 name="Rechthoek 39">
              <a:extLst>
                <a:ext uri="{FF2B5EF4-FFF2-40B4-BE49-F238E27FC236}">
                  <a16:creationId xmlns:a16="http://schemas.microsoft.com/office/drawing/2014/main" id="{94BEEFB9-F383-6B51-AA5C-196B967278A0}"/>
                </a:ext>
              </a:extLst>
            </p:cNvPr>
            <p:cNvSpPr/>
            <p:nvPr userDrawn="1"/>
          </p:nvSpPr>
          <p:spPr>
            <a:xfrm rot="16200000">
              <a:off x="9460936" y="-1454904"/>
              <a:ext cx="211382" cy="547765"/>
            </a:xfrm>
            <a:prstGeom prst="rect">
              <a:avLst/>
            </a:prstGeom>
            <a:solidFill>
              <a:srgbClr val="009B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62" r:id="rId5"/>
    <p:sldLayoutId id="2147483668" r:id="rId6"/>
    <p:sldLayoutId id="2147483669" r:id="rId7"/>
    <p:sldLayoutId id="2147483673" r:id="rId8"/>
    <p:sldLayoutId id="2147483674" r:id="rId9"/>
    <p:sldLayoutId id="2147483675" r:id="rId10"/>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51" name="Tijdelijke aanduiding voor afbeelding 38"/>
          <p:cNvGrpSpPr/>
          <p:nvPr/>
        </p:nvGrpSpPr>
        <p:grpSpPr>
          <a:xfrm>
            <a:off x="4852465" y="0"/>
            <a:ext cx="7339534" cy="6858000"/>
            <a:chOff x="0" y="0"/>
            <a:chExt cx="7339532" cy="6858000"/>
          </a:xfrm>
        </p:grpSpPr>
        <p:sp>
          <p:nvSpPr>
            <p:cNvPr id="3149" name="Rectangle"/>
            <p:cNvSpPr/>
            <p:nvPr/>
          </p:nvSpPr>
          <p:spPr>
            <a:xfrm>
              <a:off x="0" y="0"/>
              <a:ext cx="7339533" cy="6858000"/>
            </a:xfrm>
            <a:prstGeom prst="rect">
              <a:avLst/>
            </a:prstGeom>
            <a:solidFill>
              <a:srgbClr val="F2F2F2">
                <a:alpha val="80000"/>
              </a:srgbClr>
            </a:solidFill>
            <a:ln w="12700" cap="flat">
              <a:noFill/>
              <a:miter lim="400000"/>
            </a:ln>
            <a:effectLst/>
          </p:spPr>
          <p:txBody>
            <a:bodyPr wrap="square" lIns="45719" tIns="45719" rIns="45719" bIns="45719" numCol="1" anchor="ctr">
              <a:noAutofit/>
            </a:bodyPr>
            <a:lstStyle/>
            <a:p>
              <a:endParaRPr/>
            </a:p>
          </p:txBody>
        </p:sp>
        <p:pic>
          <p:nvPicPr>
            <p:cNvPr id="3150" name="image11.jpeg" descr="image11.jpeg"/>
            <p:cNvPicPr>
              <a:picLocks noChangeAspect="1"/>
            </p:cNvPicPr>
            <p:nvPr/>
          </p:nvPicPr>
          <p:blipFill>
            <a:blip r:embed="rId2"/>
            <a:srcRect t="32" b="32"/>
            <a:stretch>
              <a:fillRect/>
            </a:stretch>
          </p:blipFill>
          <p:spPr>
            <a:xfrm>
              <a:off x="0" y="-1"/>
              <a:ext cx="7339533" cy="6858002"/>
            </a:xfrm>
            <a:prstGeom prst="rect">
              <a:avLst/>
            </a:prstGeom>
            <a:ln w="12700" cap="flat">
              <a:noFill/>
              <a:miter lim="400000"/>
            </a:ln>
            <a:effectLst/>
          </p:spPr>
        </p:pic>
      </p:grpSp>
      <p:sp>
        <p:nvSpPr>
          <p:cNvPr id="3152" name="Ondertitel 23"/>
          <p:cNvSpPr txBox="1">
            <a:spLocks noGrp="1"/>
          </p:cNvSpPr>
          <p:nvPr>
            <p:ph type="body" sz="quarter" idx="1"/>
          </p:nvPr>
        </p:nvSpPr>
        <p:spPr>
          <a:xfrm>
            <a:off x="698500" y="4883660"/>
            <a:ext cx="3729203" cy="248473"/>
          </a:xfrm>
          <a:prstGeom prst="rect">
            <a:avLst/>
          </a:prstGeom>
        </p:spPr>
        <p:txBody>
          <a:bodyPr/>
          <a:lstStyle/>
          <a:p>
            <a:r>
              <a:rPr lang="en-US" altLang="zh-CN" dirty="0"/>
              <a:t>Roger</a:t>
            </a:r>
            <a:r>
              <a:rPr lang="zh-CN" altLang="en-US" dirty="0"/>
              <a:t> </a:t>
            </a:r>
            <a:r>
              <a:rPr lang="en-US" altLang="zh-CN" dirty="0" err="1"/>
              <a:t>Zhe</a:t>
            </a:r>
            <a:r>
              <a:rPr lang="zh-CN" altLang="en-US" dirty="0"/>
              <a:t> </a:t>
            </a:r>
            <a:r>
              <a:rPr lang="en-US" altLang="zh-CN" dirty="0"/>
              <a:t>Li</a:t>
            </a:r>
            <a:endParaRPr dirty="0"/>
          </a:p>
        </p:txBody>
      </p:sp>
      <p:sp>
        <p:nvSpPr>
          <p:cNvPr id="3153" name="Tijdelijke aanduiding voor tekst 18"/>
          <p:cNvSpPr>
            <a:spLocks noGrp="1"/>
          </p:cNvSpPr>
          <p:nvPr>
            <p:ph type="body" idx="22"/>
          </p:nvPr>
        </p:nvSpPr>
        <p:spPr>
          <a:xfrm>
            <a:off x="698500" y="1473091"/>
            <a:ext cx="3729206" cy="292540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lang="en-US" altLang="zh-CN" sz="3600" dirty="0">
                <a:latin typeface="Roboto Slab Medium" pitchFamily="2" charset="0"/>
                <a:ea typeface="Roboto Slab Medium" pitchFamily="2" charset="0"/>
              </a:rPr>
              <a:t>Metric</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Optimization</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and</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Mainstream</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Bias</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Mitigation</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in</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Recommender</a:t>
            </a:r>
            <a:r>
              <a:rPr lang="zh-CN" altLang="en-US" sz="3600" dirty="0">
                <a:latin typeface="Roboto Slab Medium" pitchFamily="2" charset="0"/>
                <a:ea typeface="Roboto Slab Medium" pitchFamily="2" charset="0"/>
              </a:rPr>
              <a:t> </a:t>
            </a:r>
            <a:r>
              <a:rPr lang="en-US" altLang="zh-CN" sz="3600" dirty="0">
                <a:latin typeface="Roboto Slab Medium" pitchFamily="2" charset="0"/>
                <a:ea typeface="Roboto Slab Medium" pitchFamily="2" charset="0"/>
              </a:rPr>
              <a:t>Systems</a:t>
            </a:r>
            <a:endParaRPr lang="nl-NL" sz="3600" dirty="0">
              <a:latin typeface="Roboto Slab Medium" pitchFamily="2" charset="0"/>
              <a:ea typeface="Roboto Slab Medium"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a14="http://schemas.microsoft.com/office/drawing/2010/main" xmlns:m="http://schemas.openxmlformats.org/officeDocument/2006/math"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dirty="0"/>
              <a:t>How about Learning to Rank?</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3" name="TextBox 2">
            <a:extLst>
              <a:ext uri="{FF2B5EF4-FFF2-40B4-BE49-F238E27FC236}">
                <a16:creationId xmlns:a16="http://schemas.microsoft.com/office/drawing/2014/main" id="{DBAADFD1-DD52-A3C6-69B8-BB70E5C63ADE}"/>
              </a:ext>
            </a:extLst>
          </p:cNvPr>
          <p:cNvSpPr txBox="1"/>
          <p:nvPr/>
        </p:nvSpPr>
        <p:spPr>
          <a:xfrm>
            <a:off x="1176183" y="1240164"/>
            <a:ext cx="83955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i="1" dirty="0">
                <a:effectLst/>
                <a:latin typeface="Helvetica" pitchFamily="2" charset="0"/>
              </a:rPr>
              <a:t>Query-document (Q-D) retrieval: Given a query, rank</a:t>
            </a:r>
            <a:r>
              <a:rPr lang="en-GB" dirty="0">
                <a:latin typeface="Helvetica" pitchFamily="2" charset="0"/>
              </a:rPr>
              <a:t> </a:t>
            </a:r>
            <a:r>
              <a:rPr lang="en-GB" i="1" dirty="0">
                <a:effectLst/>
                <a:latin typeface="Helvetica" pitchFamily="2" charset="0"/>
              </a:rPr>
              <a:t>documents.</a:t>
            </a:r>
            <a:endParaRPr lang="en-GB" dirty="0">
              <a:effectLst/>
              <a:latin typeface="Helvetica" pitchFamily="2" charset="0"/>
            </a:endParaRPr>
          </a:p>
        </p:txBody>
      </p:sp>
      <p:pic>
        <p:nvPicPr>
          <p:cNvPr id="4" name="Picture 3">
            <a:extLst>
              <a:ext uri="{FF2B5EF4-FFF2-40B4-BE49-F238E27FC236}">
                <a16:creationId xmlns:a16="http://schemas.microsoft.com/office/drawing/2014/main" id="{ADD7166E-9794-59E9-E3D6-4AB4293A1BAE}"/>
              </a:ext>
            </a:extLst>
          </p:cNvPr>
          <p:cNvPicPr>
            <a:picLocks noChangeAspect="1"/>
          </p:cNvPicPr>
          <p:nvPr/>
        </p:nvPicPr>
        <p:blipFill>
          <a:blip r:embed="rId2"/>
          <a:stretch>
            <a:fillRect/>
          </a:stretch>
        </p:blipFill>
        <p:spPr>
          <a:xfrm>
            <a:off x="9073945" y="1845640"/>
            <a:ext cx="995516" cy="3484306"/>
          </a:xfrm>
          <a:prstGeom prst="rect">
            <a:avLst/>
          </a:prstGeom>
        </p:spPr>
      </p:pic>
      <p:sp>
        <p:nvSpPr>
          <p:cNvPr id="5" name="TextBox 4">
            <a:extLst>
              <a:ext uri="{FF2B5EF4-FFF2-40B4-BE49-F238E27FC236}">
                <a16:creationId xmlns:a16="http://schemas.microsoft.com/office/drawing/2014/main" id="{57DD3026-30A9-6089-CF61-E90BD4B3C0E0}"/>
              </a:ext>
            </a:extLst>
          </p:cNvPr>
          <p:cNvSpPr txBox="1"/>
          <p:nvPr/>
        </p:nvSpPr>
        <p:spPr>
          <a:xfrm>
            <a:off x="10250129" y="1920204"/>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7" name="TextBox 6">
            <a:extLst>
              <a:ext uri="{FF2B5EF4-FFF2-40B4-BE49-F238E27FC236}">
                <a16:creationId xmlns:a16="http://schemas.microsoft.com/office/drawing/2014/main" id="{BEA167FA-CEE9-39C6-6975-CF2BD039552F}"/>
              </a:ext>
            </a:extLst>
          </p:cNvPr>
          <p:cNvSpPr txBox="1"/>
          <p:nvPr/>
        </p:nvSpPr>
        <p:spPr>
          <a:xfrm>
            <a:off x="10250129" y="4364322"/>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8" name="TextBox 7">
            <a:extLst>
              <a:ext uri="{FF2B5EF4-FFF2-40B4-BE49-F238E27FC236}">
                <a16:creationId xmlns:a16="http://schemas.microsoft.com/office/drawing/2014/main" id="{C76D5DA4-0488-7E08-315C-A984D966DCAD}"/>
              </a:ext>
            </a:extLst>
          </p:cNvPr>
          <p:cNvSpPr txBox="1"/>
          <p:nvPr/>
        </p:nvSpPr>
        <p:spPr>
          <a:xfrm>
            <a:off x="10250129" y="4733652"/>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9" name="TextBox 8">
            <a:extLst>
              <a:ext uri="{FF2B5EF4-FFF2-40B4-BE49-F238E27FC236}">
                <a16:creationId xmlns:a16="http://schemas.microsoft.com/office/drawing/2014/main" id="{922365DC-5C04-56B9-3D71-840F3946F476}"/>
              </a:ext>
            </a:extLst>
          </p:cNvPr>
          <p:cNvSpPr txBox="1"/>
          <p:nvPr/>
        </p:nvSpPr>
        <p:spPr>
          <a:xfrm>
            <a:off x="10250129" y="2351040"/>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1" name="TextBox 10">
            <a:extLst>
              <a:ext uri="{FF2B5EF4-FFF2-40B4-BE49-F238E27FC236}">
                <a16:creationId xmlns:a16="http://schemas.microsoft.com/office/drawing/2014/main" id="{2AABFA70-89A3-33B8-A1ED-F67C03B1D177}"/>
              </a:ext>
            </a:extLst>
          </p:cNvPr>
          <p:cNvSpPr txBox="1"/>
          <p:nvPr/>
        </p:nvSpPr>
        <p:spPr>
          <a:xfrm>
            <a:off x="10250129" y="2743638"/>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3" name="TextBox 12">
            <a:extLst>
              <a:ext uri="{FF2B5EF4-FFF2-40B4-BE49-F238E27FC236}">
                <a16:creationId xmlns:a16="http://schemas.microsoft.com/office/drawing/2014/main" id="{733DF2E6-B2EA-F390-4DEF-74C6DD8658DB}"/>
              </a:ext>
            </a:extLst>
          </p:cNvPr>
          <p:cNvSpPr txBox="1"/>
          <p:nvPr/>
        </p:nvSpPr>
        <p:spPr>
          <a:xfrm>
            <a:off x="10250129" y="3136236"/>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4" name="TextBox 13">
            <a:extLst>
              <a:ext uri="{FF2B5EF4-FFF2-40B4-BE49-F238E27FC236}">
                <a16:creationId xmlns:a16="http://schemas.microsoft.com/office/drawing/2014/main" id="{BABB5751-60F7-AA0E-9576-3DEFCDA61E47}"/>
              </a:ext>
            </a:extLst>
          </p:cNvPr>
          <p:cNvSpPr txBox="1"/>
          <p:nvPr/>
        </p:nvSpPr>
        <p:spPr>
          <a:xfrm>
            <a:off x="10250129" y="3546524"/>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5" name="TextBox 14">
            <a:extLst>
              <a:ext uri="{FF2B5EF4-FFF2-40B4-BE49-F238E27FC236}">
                <a16:creationId xmlns:a16="http://schemas.microsoft.com/office/drawing/2014/main" id="{334AC162-4B97-832C-139E-957A9DC87389}"/>
              </a:ext>
            </a:extLst>
          </p:cNvPr>
          <p:cNvSpPr txBox="1"/>
          <p:nvPr/>
        </p:nvSpPr>
        <p:spPr>
          <a:xfrm>
            <a:off x="10250129" y="3930501"/>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6" name="Can 15">
            <a:extLst>
              <a:ext uri="{FF2B5EF4-FFF2-40B4-BE49-F238E27FC236}">
                <a16:creationId xmlns:a16="http://schemas.microsoft.com/office/drawing/2014/main" id="{35C23098-806A-A8EA-4EE6-9CF9F78A6B60}"/>
              </a:ext>
            </a:extLst>
          </p:cNvPr>
          <p:cNvSpPr/>
          <p:nvPr/>
        </p:nvSpPr>
        <p:spPr>
          <a:xfrm>
            <a:off x="2684205" y="2084222"/>
            <a:ext cx="4660491" cy="636148"/>
          </a:xfrm>
          <a:prstGeom prst="can">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GB" sz="2000" dirty="0">
                <a:solidFill>
                  <a:srgbClr val="007A86"/>
                </a:solidFill>
                <a:effectLst/>
                <a:latin typeface="Helvetica" pitchFamily="2" charset="0"/>
              </a:rPr>
              <a:t>features of a Q-D pair, relevance label</a:t>
            </a:r>
          </a:p>
        </p:txBody>
      </p:sp>
      <p:cxnSp>
        <p:nvCxnSpPr>
          <p:cNvPr id="18" name="Straight Arrow Connector 17">
            <a:extLst>
              <a:ext uri="{FF2B5EF4-FFF2-40B4-BE49-F238E27FC236}">
                <a16:creationId xmlns:a16="http://schemas.microsoft.com/office/drawing/2014/main" id="{BD87CE8A-7D24-92FA-15C3-CF50011290E5}"/>
              </a:ext>
            </a:extLst>
          </p:cNvPr>
          <p:cNvCxnSpPr>
            <a:stCxn id="16" idx="3"/>
          </p:cNvCxnSpPr>
          <p:nvPr/>
        </p:nvCxnSpPr>
        <p:spPr>
          <a:xfrm flipH="1">
            <a:off x="5014450" y="2720370"/>
            <a:ext cx="1" cy="70863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186319AB-BAD7-8A71-AEE9-CA61758ADCDE}"/>
              </a:ext>
            </a:extLst>
          </p:cNvPr>
          <p:cNvSpPr txBox="1"/>
          <p:nvPr/>
        </p:nvSpPr>
        <p:spPr>
          <a:xfrm>
            <a:off x="3742404" y="3505566"/>
            <a:ext cx="292386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000" dirty="0">
                <a:solidFill>
                  <a:srgbClr val="108CDA"/>
                </a:solidFill>
                <a:effectLst/>
                <a:latin typeface="Helvetica" pitchFamily="2" charset="0"/>
              </a:rPr>
              <a:t>Learn a ranking function</a:t>
            </a:r>
          </a:p>
        </p:txBody>
      </p:sp>
      <p:cxnSp>
        <p:nvCxnSpPr>
          <p:cNvPr id="21" name="Straight Arrow Connector 20">
            <a:extLst>
              <a:ext uri="{FF2B5EF4-FFF2-40B4-BE49-F238E27FC236}">
                <a16:creationId xmlns:a16="http://schemas.microsoft.com/office/drawing/2014/main" id="{542B4516-8212-8339-A1A2-0899CF5A9BEC}"/>
              </a:ext>
            </a:extLst>
          </p:cNvPr>
          <p:cNvCxnSpPr/>
          <p:nvPr/>
        </p:nvCxnSpPr>
        <p:spPr>
          <a:xfrm flipH="1">
            <a:off x="4999700" y="3953300"/>
            <a:ext cx="1" cy="70863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936E2A73-4711-5D7A-44FC-B65D3633A2EE}"/>
              </a:ext>
            </a:extLst>
          </p:cNvPr>
          <p:cNvSpPr txBox="1"/>
          <p:nvPr/>
        </p:nvSpPr>
        <p:spPr>
          <a:xfrm>
            <a:off x="2829527" y="4749000"/>
            <a:ext cx="436984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000" dirty="0">
                <a:effectLst/>
                <a:latin typeface="Helvetica" pitchFamily="2" charset="0"/>
              </a:rPr>
              <a:t>Predict </a:t>
            </a:r>
            <a:r>
              <a:rPr lang="en-GB" sz="2000" dirty="0" err="1">
                <a:effectLst/>
                <a:latin typeface="Helvetica" pitchFamily="2" charset="0"/>
              </a:rPr>
              <a:t>relevances</a:t>
            </a:r>
            <a:r>
              <a:rPr lang="en-GB" sz="2000" dirty="0">
                <a:effectLst/>
                <a:latin typeface="Helvetica" pitchFamily="2" charset="0"/>
              </a:rPr>
              <a:t> of new Q-D pairs</a:t>
            </a:r>
          </a:p>
        </p:txBody>
      </p:sp>
    </p:spTree>
    <p:extLst>
      <p:ext uri="{BB962C8B-B14F-4D97-AF65-F5344CB8AC3E}">
        <p14:creationId xmlns:p14="http://schemas.microsoft.com/office/powerpoint/2010/main" val="255232118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dirty="0"/>
              <a:t>How about Learning to Rank for Recommendation?</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 name="TextBox 2">
            <a:extLst>
              <a:ext uri="{FF2B5EF4-FFF2-40B4-BE49-F238E27FC236}">
                <a16:creationId xmlns:a16="http://schemas.microsoft.com/office/drawing/2014/main" id="{DBAADFD1-DD52-A3C6-69B8-BB70E5C63ADE}"/>
              </a:ext>
            </a:extLst>
          </p:cNvPr>
          <p:cNvSpPr txBox="1"/>
          <p:nvPr/>
        </p:nvSpPr>
        <p:spPr>
          <a:xfrm>
            <a:off x="1176183" y="1240164"/>
            <a:ext cx="839552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i="1" dirty="0">
                <a:effectLst/>
                <a:latin typeface="Helvetica" pitchFamily="2" charset="0"/>
              </a:rPr>
              <a:t>User-Item (U-I)</a:t>
            </a:r>
            <a:r>
              <a:rPr lang="en-GB" i="1" dirty="0">
                <a:effectLst/>
                <a:latin typeface="Helvetica" pitchFamily="2" charset="0"/>
              </a:rPr>
              <a:t> retrieval: Given a query, rank</a:t>
            </a:r>
            <a:r>
              <a:rPr lang="en-GB" dirty="0">
                <a:latin typeface="Helvetica" pitchFamily="2" charset="0"/>
              </a:rPr>
              <a:t> </a:t>
            </a:r>
            <a:r>
              <a:rPr lang="en-GB" i="1" dirty="0">
                <a:effectLst/>
                <a:latin typeface="Helvetica" pitchFamily="2" charset="0"/>
              </a:rPr>
              <a:t>documents.</a:t>
            </a:r>
            <a:endParaRPr lang="en-GB" dirty="0">
              <a:effectLst/>
              <a:latin typeface="Helvetica" pitchFamily="2" charset="0"/>
            </a:endParaRPr>
          </a:p>
        </p:txBody>
      </p:sp>
      <p:pic>
        <p:nvPicPr>
          <p:cNvPr id="4" name="Picture 3">
            <a:extLst>
              <a:ext uri="{FF2B5EF4-FFF2-40B4-BE49-F238E27FC236}">
                <a16:creationId xmlns:a16="http://schemas.microsoft.com/office/drawing/2014/main" id="{ADD7166E-9794-59E9-E3D6-4AB4293A1BAE}"/>
              </a:ext>
            </a:extLst>
          </p:cNvPr>
          <p:cNvPicPr>
            <a:picLocks noChangeAspect="1"/>
          </p:cNvPicPr>
          <p:nvPr/>
        </p:nvPicPr>
        <p:blipFill>
          <a:blip r:embed="rId2"/>
          <a:stretch>
            <a:fillRect/>
          </a:stretch>
        </p:blipFill>
        <p:spPr>
          <a:xfrm>
            <a:off x="9073945" y="1845640"/>
            <a:ext cx="995516" cy="3484306"/>
          </a:xfrm>
          <a:prstGeom prst="rect">
            <a:avLst/>
          </a:prstGeom>
        </p:spPr>
      </p:pic>
      <p:sp>
        <p:nvSpPr>
          <p:cNvPr id="5" name="TextBox 4">
            <a:extLst>
              <a:ext uri="{FF2B5EF4-FFF2-40B4-BE49-F238E27FC236}">
                <a16:creationId xmlns:a16="http://schemas.microsoft.com/office/drawing/2014/main" id="{57DD3026-30A9-6089-CF61-E90BD4B3C0E0}"/>
              </a:ext>
            </a:extLst>
          </p:cNvPr>
          <p:cNvSpPr txBox="1"/>
          <p:nvPr/>
        </p:nvSpPr>
        <p:spPr>
          <a:xfrm>
            <a:off x="10250129" y="1920204"/>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7" name="TextBox 6">
            <a:extLst>
              <a:ext uri="{FF2B5EF4-FFF2-40B4-BE49-F238E27FC236}">
                <a16:creationId xmlns:a16="http://schemas.microsoft.com/office/drawing/2014/main" id="{BEA167FA-CEE9-39C6-6975-CF2BD039552F}"/>
              </a:ext>
            </a:extLst>
          </p:cNvPr>
          <p:cNvSpPr txBox="1"/>
          <p:nvPr/>
        </p:nvSpPr>
        <p:spPr>
          <a:xfrm>
            <a:off x="10250129" y="4364322"/>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8" name="TextBox 7">
            <a:extLst>
              <a:ext uri="{FF2B5EF4-FFF2-40B4-BE49-F238E27FC236}">
                <a16:creationId xmlns:a16="http://schemas.microsoft.com/office/drawing/2014/main" id="{C76D5DA4-0488-7E08-315C-A984D966DCAD}"/>
              </a:ext>
            </a:extLst>
          </p:cNvPr>
          <p:cNvSpPr txBox="1"/>
          <p:nvPr/>
        </p:nvSpPr>
        <p:spPr>
          <a:xfrm>
            <a:off x="10250129" y="4798143"/>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NL" sz="1800" b="0" i="0" u="none" strike="noStrike" cap="none" spc="0" normalizeH="0" baseline="0" dirty="0">
                <a:ln>
                  <a:noFill/>
                </a:ln>
                <a:solidFill>
                  <a:srgbClr val="000000"/>
                </a:solidFill>
                <a:effectLst/>
                <a:uFillTx/>
                <a:latin typeface="Arial"/>
                <a:ea typeface="Arial"/>
                <a:cs typeface="Arial"/>
                <a:sym typeface="Arial"/>
              </a:rPr>
              <a:t>Relevant</a:t>
            </a:r>
          </a:p>
        </p:txBody>
      </p:sp>
      <p:sp>
        <p:nvSpPr>
          <p:cNvPr id="9" name="TextBox 8">
            <a:extLst>
              <a:ext uri="{FF2B5EF4-FFF2-40B4-BE49-F238E27FC236}">
                <a16:creationId xmlns:a16="http://schemas.microsoft.com/office/drawing/2014/main" id="{922365DC-5C04-56B9-3D71-840F3946F476}"/>
              </a:ext>
            </a:extLst>
          </p:cNvPr>
          <p:cNvSpPr txBox="1"/>
          <p:nvPr/>
        </p:nvSpPr>
        <p:spPr>
          <a:xfrm>
            <a:off x="10250129" y="2351040"/>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1" name="TextBox 10">
            <a:extLst>
              <a:ext uri="{FF2B5EF4-FFF2-40B4-BE49-F238E27FC236}">
                <a16:creationId xmlns:a16="http://schemas.microsoft.com/office/drawing/2014/main" id="{2AABFA70-89A3-33B8-A1ED-F67C03B1D177}"/>
              </a:ext>
            </a:extLst>
          </p:cNvPr>
          <p:cNvSpPr txBox="1"/>
          <p:nvPr/>
        </p:nvSpPr>
        <p:spPr>
          <a:xfrm>
            <a:off x="10250129" y="2743638"/>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3" name="TextBox 12">
            <a:extLst>
              <a:ext uri="{FF2B5EF4-FFF2-40B4-BE49-F238E27FC236}">
                <a16:creationId xmlns:a16="http://schemas.microsoft.com/office/drawing/2014/main" id="{733DF2E6-B2EA-F390-4DEF-74C6DD8658DB}"/>
              </a:ext>
            </a:extLst>
          </p:cNvPr>
          <p:cNvSpPr txBox="1"/>
          <p:nvPr/>
        </p:nvSpPr>
        <p:spPr>
          <a:xfrm>
            <a:off x="10250129" y="3136236"/>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4" name="TextBox 13">
            <a:extLst>
              <a:ext uri="{FF2B5EF4-FFF2-40B4-BE49-F238E27FC236}">
                <a16:creationId xmlns:a16="http://schemas.microsoft.com/office/drawing/2014/main" id="{BABB5751-60F7-AA0E-9576-3DEFCDA61E47}"/>
              </a:ext>
            </a:extLst>
          </p:cNvPr>
          <p:cNvSpPr txBox="1"/>
          <p:nvPr/>
        </p:nvSpPr>
        <p:spPr>
          <a:xfrm>
            <a:off x="10250129" y="3546524"/>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5" name="TextBox 14">
            <a:extLst>
              <a:ext uri="{FF2B5EF4-FFF2-40B4-BE49-F238E27FC236}">
                <a16:creationId xmlns:a16="http://schemas.microsoft.com/office/drawing/2014/main" id="{334AC162-4B97-832C-139E-957A9DC87389}"/>
              </a:ext>
            </a:extLst>
          </p:cNvPr>
          <p:cNvSpPr txBox="1"/>
          <p:nvPr/>
        </p:nvSpPr>
        <p:spPr>
          <a:xfrm>
            <a:off x="10250129" y="3930501"/>
            <a:ext cx="13568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NL" dirty="0"/>
              <a:t>Ir</a:t>
            </a:r>
            <a:r>
              <a:rPr kumimoji="0" lang="en-NL" sz="1800" b="0" i="0" u="none" strike="noStrike" cap="none" spc="0" normalizeH="0" baseline="0" dirty="0">
                <a:ln>
                  <a:noFill/>
                </a:ln>
                <a:solidFill>
                  <a:srgbClr val="000000"/>
                </a:solidFill>
                <a:effectLst/>
                <a:uFillTx/>
                <a:latin typeface="Arial"/>
                <a:ea typeface="Arial"/>
                <a:cs typeface="Arial"/>
                <a:sym typeface="Arial"/>
              </a:rPr>
              <a:t>elevant</a:t>
            </a:r>
          </a:p>
        </p:txBody>
      </p:sp>
      <p:sp>
        <p:nvSpPr>
          <p:cNvPr id="16" name="Can 15">
            <a:extLst>
              <a:ext uri="{FF2B5EF4-FFF2-40B4-BE49-F238E27FC236}">
                <a16:creationId xmlns:a16="http://schemas.microsoft.com/office/drawing/2014/main" id="{35C23098-806A-A8EA-4EE6-9CF9F78A6B60}"/>
              </a:ext>
            </a:extLst>
          </p:cNvPr>
          <p:cNvSpPr/>
          <p:nvPr/>
        </p:nvSpPr>
        <p:spPr>
          <a:xfrm>
            <a:off x="2684205" y="2084222"/>
            <a:ext cx="4660491" cy="636148"/>
          </a:xfrm>
          <a:prstGeom prst="can">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lang="en-GB" sz="2000" dirty="0">
                <a:solidFill>
                  <a:srgbClr val="007A86"/>
                </a:solidFill>
                <a:effectLst/>
                <a:latin typeface="Helvetica" pitchFamily="2" charset="0"/>
              </a:rPr>
              <a:t>features of a U-I pair, relevance label</a:t>
            </a:r>
          </a:p>
        </p:txBody>
      </p:sp>
      <p:cxnSp>
        <p:nvCxnSpPr>
          <p:cNvPr id="18" name="Straight Arrow Connector 17">
            <a:extLst>
              <a:ext uri="{FF2B5EF4-FFF2-40B4-BE49-F238E27FC236}">
                <a16:creationId xmlns:a16="http://schemas.microsoft.com/office/drawing/2014/main" id="{BD87CE8A-7D24-92FA-15C3-CF50011290E5}"/>
              </a:ext>
            </a:extLst>
          </p:cNvPr>
          <p:cNvCxnSpPr>
            <a:stCxn id="16" idx="3"/>
          </p:cNvCxnSpPr>
          <p:nvPr/>
        </p:nvCxnSpPr>
        <p:spPr>
          <a:xfrm flipH="1">
            <a:off x="5014450" y="2720370"/>
            <a:ext cx="1" cy="70863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186319AB-BAD7-8A71-AEE9-CA61758ADCDE}"/>
              </a:ext>
            </a:extLst>
          </p:cNvPr>
          <p:cNvSpPr txBox="1"/>
          <p:nvPr/>
        </p:nvSpPr>
        <p:spPr>
          <a:xfrm>
            <a:off x="3742404" y="3505566"/>
            <a:ext cx="292386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000" dirty="0">
                <a:solidFill>
                  <a:srgbClr val="108CDA"/>
                </a:solidFill>
                <a:effectLst/>
                <a:latin typeface="Helvetica" pitchFamily="2" charset="0"/>
              </a:rPr>
              <a:t>Learn a ranking function</a:t>
            </a:r>
          </a:p>
        </p:txBody>
      </p:sp>
      <p:cxnSp>
        <p:nvCxnSpPr>
          <p:cNvPr id="21" name="Straight Arrow Connector 20">
            <a:extLst>
              <a:ext uri="{FF2B5EF4-FFF2-40B4-BE49-F238E27FC236}">
                <a16:creationId xmlns:a16="http://schemas.microsoft.com/office/drawing/2014/main" id="{542B4516-8212-8339-A1A2-0899CF5A9BEC}"/>
              </a:ext>
            </a:extLst>
          </p:cNvPr>
          <p:cNvCxnSpPr/>
          <p:nvPr/>
        </p:nvCxnSpPr>
        <p:spPr>
          <a:xfrm flipH="1">
            <a:off x="4999700" y="3953300"/>
            <a:ext cx="1" cy="70863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936E2A73-4711-5D7A-44FC-B65D3633A2EE}"/>
              </a:ext>
            </a:extLst>
          </p:cNvPr>
          <p:cNvSpPr txBox="1"/>
          <p:nvPr/>
        </p:nvSpPr>
        <p:spPr>
          <a:xfrm>
            <a:off x="2829527" y="4749000"/>
            <a:ext cx="4369846"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000" dirty="0">
                <a:effectLst/>
                <a:latin typeface="Helvetica" pitchFamily="2" charset="0"/>
              </a:rPr>
              <a:t>Predict </a:t>
            </a:r>
            <a:r>
              <a:rPr lang="en-GB" sz="2000" dirty="0" err="1">
                <a:effectLst/>
                <a:latin typeface="Helvetica" pitchFamily="2" charset="0"/>
              </a:rPr>
              <a:t>relevances</a:t>
            </a:r>
            <a:r>
              <a:rPr lang="en-GB" sz="2000" dirty="0">
                <a:effectLst/>
                <a:latin typeface="Helvetica" pitchFamily="2" charset="0"/>
              </a:rPr>
              <a:t> of new </a:t>
            </a:r>
            <a:r>
              <a:rPr lang="en-GB" sz="2000" dirty="0">
                <a:latin typeface="Helvetica" pitchFamily="2" charset="0"/>
              </a:rPr>
              <a:t>U-I</a:t>
            </a:r>
            <a:r>
              <a:rPr lang="en-GB" sz="2000" dirty="0">
                <a:effectLst/>
                <a:latin typeface="Helvetica" pitchFamily="2" charset="0"/>
              </a:rPr>
              <a:t> pairs</a:t>
            </a:r>
          </a:p>
        </p:txBody>
      </p:sp>
    </p:spTree>
    <p:extLst>
      <p:ext uri="{BB962C8B-B14F-4D97-AF65-F5344CB8AC3E}">
        <p14:creationId xmlns:p14="http://schemas.microsoft.com/office/powerpoint/2010/main" val="1561515889"/>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dirty="0"/>
              <a:t>Learning to Rank for Recommendation: How?</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2" name="Picture 2">
            <a:extLst>
              <a:ext uri="{FF2B5EF4-FFF2-40B4-BE49-F238E27FC236}">
                <a16:creationId xmlns:a16="http://schemas.microsoft.com/office/drawing/2014/main" id="{7F29A0E4-31B4-BD90-71D1-BD4C428BB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84" y="1063778"/>
            <a:ext cx="11528060" cy="504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04846"/>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dirty="0"/>
              <a:t>Learning to Rank for Collaborative Filtering</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pic>
        <p:nvPicPr>
          <p:cNvPr id="5" name="Picture 4">
            <a:extLst>
              <a:ext uri="{FF2B5EF4-FFF2-40B4-BE49-F238E27FC236}">
                <a16:creationId xmlns:a16="http://schemas.microsoft.com/office/drawing/2014/main" id="{F13A8241-3DAE-BCFE-4498-AA3B140A911F}"/>
              </a:ext>
            </a:extLst>
          </p:cNvPr>
          <p:cNvPicPr>
            <a:picLocks noChangeAspect="1"/>
          </p:cNvPicPr>
          <p:nvPr/>
        </p:nvPicPr>
        <p:blipFill>
          <a:blip r:embed="rId2"/>
          <a:stretch>
            <a:fillRect/>
          </a:stretch>
        </p:blipFill>
        <p:spPr>
          <a:xfrm>
            <a:off x="1673352" y="1379067"/>
            <a:ext cx="9135592" cy="4217061"/>
          </a:xfrm>
          <a:prstGeom prst="rect">
            <a:avLst/>
          </a:prstGeom>
        </p:spPr>
      </p:pic>
    </p:spTree>
    <p:extLst>
      <p:ext uri="{BB962C8B-B14F-4D97-AF65-F5344CB8AC3E}">
        <p14:creationId xmlns:p14="http://schemas.microsoft.com/office/powerpoint/2010/main" val="340395208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dirty="0"/>
              <a:t>Promising but Troublesome Listwise Recommendation </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2" name="Tijdelijke aanduiding voor verticale tekst 8">
            <a:extLst>
              <a:ext uri="{FF2B5EF4-FFF2-40B4-BE49-F238E27FC236}">
                <a16:creationId xmlns:a16="http://schemas.microsoft.com/office/drawing/2014/main" id="{7165F2AC-B338-703A-04C5-9DAA7C17CB12}"/>
              </a:ext>
            </a:extLst>
          </p:cNvPr>
          <p:cNvSpPr txBox="1">
            <a:spLocks/>
          </p:cNvSpPr>
          <p:nvPr/>
        </p:nvSpPr>
        <p:spPr>
          <a:xfrm>
            <a:off x="785828" y="1403167"/>
            <a:ext cx="10622672"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More items to take care of, more computational resources needed;</a:t>
            </a:r>
          </a:p>
          <a:p>
            <a:endParaRPr lang="en-US" altLang="zh-CN" sz="2400" dirty="0"/>
          </a:p>
          <a:p>
            <a:r>
              <a:rPr lang="en-US" altLang="zh-CN" sz="2400" dirty="0"/>
              <a:t>Rank positions are discrete, and thus non-differentiable;</a:t>
            </a:r>
          </a:p>
          <a:p>
            <a:pPr marL="0" indent="0">
              <a:buNone/>
            </a:pPr>
            <a:endParaRPr lang="en-US" altLang="zh-CN" sz="2400" dirty="0"/>
          </a:p>
          <a:p>
            <a:endParaRPr lang="en-US" altLang="zh-CN" sz="2400" dirty="0"/>
          </a:p>
          <a:p>
            <a:pPr marL="0" indent="0">
              <a:buNone/>
            </a:pPr>
            <a:endParaRPr lang="en-US" altLang="zh-CN" sz="2400" dirty="0"/>
          </a:p>
          <a:p>
            <a:r>
              <a:rPr lang="en-US" altLang="zh-CN" sz="2400" dirty="0"/>
              <a:t>Which metric should I choose to optimize for?</a:t>
            </a:r>
          </a:p>
        </p:txBody>
      </p:sp>
      <p:pic>
        <p:nvPicPr>
          <p:cNvPr id="7" name="Picture 6">
            <a:extLst>
              <a:ext uri="{FF2B5EF4-FFF2-40B4-BE49-F238E27FC236}">
                <a16:creationId xmlns:a16="http://schemas.microsoft.com/office/drawing/2014/main" id="{C7EBAEDC-CAF7-2929-A313-3768EBD6D712}"/>
              </a:ext>
            </a:extLst>
          </p:cNvPr>
          <p:cNvPicPr>
            <a:picLocks noChangeAspect="1"/>
          </p:cNvPicPr>
          <p:nvPr/>
        </p:nvPicPr>
        <p:blipFill>
          <a:blip r:embed="rId2"/>
          <a:stretch>
            <a:fillRect/>
          </a:stretch>
        </p:blipFill>
        <p:spPr>
          <a:xfrm>
            <a:off x="3613150" y="2876550"/>
            <a:ext cx="4965700" cy="1104900"/>
          </a:xfrm>
          <a:prstGeom prst="rect">
            <a:avLst/>
          </a:prstGeom>
        </p:spPr>
      </p:pic>
    </p:spTree>
    <p:extLst>
      <p:ext uri="{BB962C8B-B14F-4D97-AF65-F5344CB8AC3E}">
        <p14:creationId xmlns:p14="http://schemas.microsoft.com/office/powerpoint/2010/main" val="1239634984"/>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9EC4D6-278D-8E64-3926-3F5D7E08A9BB}"/>
              </a:ext>
            </a:extLst>
          </p:cNvPr>
          <p:cNvPicPr>
            <a:picLocks noChangeAspect="1"/>
          </p:cNvPicPr>
          <p:nvPr/>
        </p:nvPicPr>
        <p:blipFill>
          <a:blip r:embed="rId2"/>
          <a:stretch>
            <a:fillRect/>
          </a:stretch>
        </p:blipFill>
        <p:spPr>
          <a:xfrm>
            <a:off x="1429512" y="712741"/>
            <a:ext cx="9091650" cy="4785851"/>
          </a:xfrm>
          <a:prstGeom prst="rect">
            <a:avLst/>
          </a:prstGeom>
        </p:spPr>
      </p:pic>
    </p:spTree>
    <p:extLst>
      <p:ext uri="{BB962C8B-B14F-4D97-AF65-F5344CB8AC3E}">
        <p14:creationId xmlns:p14="http://schemas.microsoft.com/office/powerpoint/2010/main" val="26782238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fontScale="90000"/>
          </a:bodyPr>
          <a:lstStyle/>
          <a:p>
            <a:r>
              <a:rPr lang="en-GB" dirty="0">
                <a:solidFill>
                  <a:srgbClr val="00B0F0"/>
                </a:solidFill>
                <a:effectLst/>
                <a:latin typeface="Arial" panose="020B0604020202020204" pitchFamily="34" charset="0"/>
              </a:rPr>
              <a:t>Optimizing for the Same Metric Used for Evaluation?</a:t>
            </a:r>
            <a:br>
              <a:rPr lang="en-GB" dirty="0">
                <a:solidFill>
                  <a:srgbClr val="00B0F0"/>
                </a:solidFill>
                <a:effectLst/>
                <a:latin typeface="Arial" panose="020B0604020202020204" pitchFamily="34" charset="0"/>
              </a:rPr>
            </a:br>
            <a:endParaRPr lang="en-NL" dirty="0">
              <a:solidFill>
                <a:srgbClr val="00B0F0"/>
              </a:solidFill>
            </a:endParaRPr>
          </a:p>
        </p:txBody>
      </p:sp>
      <p:graphicFrame>
        <p:nvGraphicFramePr>
          <p:cNvPr id="4" name="Table 3">
            <a:extLst>
              <a:ext uri="{FF2B5EF4-FFF2-40B4-BE49-F238E27FC236}">
                <a16:creationId xmlns:a16="http://schemas.microsoft.com/office/drawing/2014/main" id="{A5646A7B-6DA4-EEDE-A681-0AB4FBF54B06}"/>
              </a:ext>
            </a:extLst>
          </p:cNvPr>
          <p:cNvGraphicFramePr>
            <a:graphicFrameLocks noGrp="1"/>
          </p:cNvGraphicFramePr>
          <p:nvPr>
            <p:extLst>
              <p:ext uri="{D42A27DB-BD31-4B8C-83A1-F6EECF244321}">
                <p14:modId xmlns:p14="http://schemas.microsoft.com/office/powerpoint/2010/main" val="1266570151"/>
              </p:ext>
            </p:extLst>
          </p:nvPr>
        </p:nvGraphicFramePr>
        <p:xfrm>
          <a:off x="1914144" y="1597152"/>
          <a:ext cx="7692930" cy="3931920"/>
        </p:xfrm>
        <a:graphic>
          <a:graphicData uri="http://schemas.openxmlformats.org/drawingml/2006/table">
            <a:tbl>
              <a:tblPr/>
              <a:tblGrid>
                <a:gridCol w="2785567">
                  <a:extLst>
                    <a:ext uri="{9D8B030D-6E8A-4147-A177-3AD203B41FA5}">
                      <a16:colId xmlns:a16="http://schemas.microsoft.com/office/drawing/2014/main" val="4236136959"/>
                    </a:ext>
                  </a:extLst>
                </a:gridCol>
                <a:gridCol w="2343053">
                  <a:extLst>
                    <a:ext uri="{9D8B030D-6E8A-4147-A177-3AD203B41FA5}">
                      <a16:colId xmlns:a16="http://schemas.microsoft.com/office/drawing/2014/main" val="3185762297"/>
                    </a:ext>
                  </a:extLst>
                </a:gridCol>
                <a:gridCol w="2564310">
                  <a:extLst>
                    <a:ext uri="{9D8B030D-6E8A-4147-A177-3AD203B41FA5}">
                      <a16:colId xmlns:a16="http://schemas.microsoft.com/office/drawing/2014/main" val="413252844"/>
                    </a:ext>
                  </a:extLst>
                </a:gridCol>
              </a:tblGrid>
              <a:tr h="782955">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Evaluation</a:t>
                      </a:r>
                      <a:endParaRPr lang="en-GB" sz="1800" dirty="0">
                        <a:effectLst/>
                      </a:endParaRPr>
                    </a:p>
                    <a:p>
                      <a:pPr algn="ctr"/>
                      <a:r>
                        <a:rPr lang="en-GB" sz="1800" dirty="0">
                          <a:solidFill>
                            <a:srgbClr val="000000"/>
                          </a:solidFill>
                          <a:effectLst/>
                          <a:latin typeface="Arial" panose="020B0604020202020204" pitchFamily="34" charset="0"/>
                        </a:rPr>
                        <a:t>Metric</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a:solidFill>
                            <a:srgbClr val="000000"/>
                          </a:solidFill>
                          <a:effectLst/>
                          <a:latin typeface="Arial" panose="020B0604020202020204" pitchFamily="34" charset="0"/>
                        </a:rPr>
                        <a:t>Optimization </a:t>
                      </a:r>
                      <a:endParaRPr lang="en-GB" sz="1800">
                        <a:effectLst/>
                      </a:endParaRPr>
                    </a:p>
                    <a:p>
                      <a:pPr algn="ctr"/>
                      <a:r>
                        <a:rPr lang="en-GB" sz="1800">
                          <a:solidFill>
                            <a:srgbClr val="000000"/>
                          </a:solidFill>
                          <a:effectLst/>
                          <a:latin typeface="Arial" panose="020B0604020202020204" pitchFamily="34" charset="0"/>
                        </a:rPr>
                        <a:t>Target</a:t>
                      </a:r>
                      <a:endParaRPr lang="en-GB" sz="18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extLst>
                  <a:ext uri="{0D108BD9-81ED-4DB2-BD59-A6C34878D82A}">
                    <a16:rowId xmlns:a16="http://schemas.microsoft.com/office/drawing/2014/main" val="3967924322"/>
                  </a:ext>
                </a:extLst>
              </a:tr>
              <a:tr h="788670">
                <a:tc>
                  <a:txBody>
                    <a:bodyPr/>
                    <a:lstStyle/>
                    <a:p>
                      <a:pPr algn="ctr"/>
                      <a:r>
                        <a:rPr lang="en-GB" sz="1800" dirty="0" err="1">
                          <a:solidFill>
                            <a:srgbClr val="000000"/>
                          </a:solidFill>
                          <a:effectLst/>
                          <a:latin typeface="Arial" panose="020B0604020202020204" pitchFamily="34" charset="0"/>
                        </a:rPr>
                        <a:t>CLiMF</a:t>
                      </a:r>
                      <a:r>
                        <a:rPr lang="en-GB" sz="1800" dirty="0">
                          <a:solidFill>
                            <a:srgbClr val="000000"/>
                          </a:solidFill>
                          <a:effectLst/>
                          <a:latin typeface="Arial" panose="020B0604020202020204" pitchFamily="34" charset="0"/>
                        </a:rPr>
                        <a:t> </a:t>
                      </a:r>
                      <a:endParaRPr lang="en-GB" sz="1800" dirty="0">
                        <a:effectLst/>
                      </a:endParaRPr>
                    </a:p>
                    <a:p>
                      <a:pPr algn="ctr"/>
                      <a:r>
                        <a:rPr lang="en-GB" sz="1800" dirty="0">
                          <a:solidFill>
                            <a:srgbClr val="000000"/>
                          </a:solidFill>
                          <a:effectLst/>
                          <a:latin typeface="Arial" panose="020B0604020202020204" pitchFamily="34" charset="0"/>
                        </a:rPr>
                        <a:t>(Shi et al, 2012)</a:t>
                      </a:r>
                      <a:endParaRPr lang="en-GB" sz="1800" dirty="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RR</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a:solidFill>
                            <a:srgbClr val="000000"/>
                          </a:solidFill>
                          <a:effectLst/>
                          <a:latin typeface="Arial" panose="020B0604020202020204" pitchFamily="34" charset="0"/>
                        </a:rPr>
                        <a:t>RR</a:t>
                      </a:r>
                      <a:endParaRPr lang="en-GB" sz="18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extLst>
                  <a:ext uri="{0D108BD9-81ED-4DB2-BD59-A6C34878D82A}">
                    <a16:rowId xmlns:a16="http://schemas.microsoft.com/office/drawing/2014/main" val="1250388266"/>
                  </a:ext>
                </a:extLst>
              </a:tr>
              <a:tr h="782955">
                <a:tc>
                  <a:txBody>
                    <a:bodyPr/>
                    <a:lstStyle/>
                    <a:p>
                      <a:pPr algn="ctr"/>
                      <a:r>
                        <a:rPr lang="en-GB" sz="1800">
                          <a:solidFill>
                            <a:srgbClr val="000000"/>
                          </a:solidFill>
                          <a:effectLst/>
                          <a:latin typeface="Arial" panose="020B0604020202020204" pitchFamily="34" charset="0"/>
                        </a:rPr>
                        <a:t>TFMAP</a:t>
                      </a:r>
                      <a:endParaRPr lang="en-GB" sz="1800">
                        <a:effectLst/>
                      </a:endParaRPr>
                    </a:p>
                    <a:p>
                      <a:pPr algn="ctr"/>
                      <a:r>
                        <a:rPr lang="en-GB" sz="1800">
                          <a:solidFill>
                            <a:srgbClr val="000000"/>
                          </a:solidFill>
                          <a:effectLst/>
                          <a:latin typeface="Arial" panose="020B0604020202020204" pitchFamily="34" charset="0"/>
                        </a:rPr>
                        <a:t>(Shi et al, 2012)</a:t>
                      </a:r>
                      <a:endParaRPr lang="en-GB" sz="180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AP, Precision</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AP</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extLst>
                  <a:ext uri="{0D108BD9-81ED-4DB2-BD59-A6C34878D82A}">
                    <a16:rowId xmlns:a16="http://schemas.microsoft.com/office/drawing/2014/main" val="2083817628"/>
                  </a:ext>
                </a:extLst>
              </a:tr>
              <a:tr h="788670">
                <a:tc>
                  <a:txBody>
                    <a:bodyPr/>
                    <a:lstStyle/>
                    <a:p>
                      <a:pPr algn="ctr"/>
                      <a:r>
                        <a:rPr lang="en-GB" sz="1800">
                          <a:solidFill>
                            <a:srgbClr val="000000"/>
                          </a:solidFill>
                          <a:effectLst/>
                          <a:latin typeface="Arial" panose="020B0604020202020204" pitchFamily="34" charset="0"/>
                        </a:rPr>
                        <a:t>Top-N-Rank</a:t>
                      </a:r>
                      <a:endParaRPr lang="en-GB" sz="1800">
                        <a:effectLst/>
                      </a:endParaRPr>
                    </a:p>
                    <a:p>
                      <a:pPr algn="ctr"/>
                      <a:r>
                        <a:rPr lang="en-GB" sz="1800">
                          <a:solidFill>
                            <a:srgbClr val="000000"/>
                          </a:solidFill>
                          <a:effectLst/>
                          <a:latin typeface="Arial" panose="020B0604020202020204" pitchFamily="34" charset="0"/>
                        </a:rPr>
                        <a:t>(Liang et al, 2018)</a:t>
                      </a:r>
                      <a:endParaRPr lang="en-GB" sz="180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a:solidFill>
                            <a:srgbClr val="000000"/>
                          </a:solidFill>
                          <a:effectLst/>
                          <a:latin typeface="Arial" panose="020B0604020202020204" pitchFamily="34" charset="0"/>
                        </a:rPr>
                        <a:t>nDCG</a:t>
                      </a:r>
                      <a:endParaRPr lang="en-GB" sz="18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DCG</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extLst>
                  <a:ext uri="{0D108BD9-81ED-4DB2-BD59-A6C34878D82A}">
                    <a16:rowId xmlns:a16="http://schemas.microsoft.com/office/drawing/2014/main" val="3947637362"/>
                  </a:ext>
                </a:extLst>
              </a:tr>
              <a:tr h="788670">
                <a:tc>
                  <a:txBody>
                    <a:bodyPr/>
                    <a:lstStyle/>
                    <a:p>
                      <a:pPr algn="ctr"/>
                      <a:r>
                        <a:rPr lang="en-GB" sz="1800" dirty="0" err="1">
                          <a:solidFill>
                            <a:srgbClr val="000000"/>
                          </a:solidFill>
                          <a:effectLst/>
                          <a:latin typeface="Arial" panose="020B0604020202020204" pitchFamily="34" charset="0"/>
                        </a:rPr>
                        <a:t>LambdaRank</a:t>
                      </a:r>
                      <a:endParaRPr lang="en-GB" sz="1800" dirty="0">
                        <a:effectLst/>
                      </a:endParaRPr>
                    </a:p>
                    <a:p>
                      <a:pPr algn="ctr"/>
                      <a:r>
                        <a:rPr lang="en-GB" sz="1800" dirty="0">
                          <a:solidFill>
                            <a:srgbClr val="000000"/>
                          </a:solidFill>
                          <a:effectLst/>
                          <a:latin typeface="PingFang SC" panose="020B0400000000000000" pitchFamily="34" charset="-122"/>
                          <a:ea typeface="PingFang SC" panose="020B0400000000000000" pitchFamily="34" charset="-122"/>
                        </a:rPr>
                        <a:t>（</a:t>
                      </a:r>
                      <a:r>
                        <a:rPr lang="en-GB" sz="1800" dirty="0">
                          <a:solidFill>
                            <a:srgbClr val="000000"/>
                          </a:solidFill>
                          <a:effectLst/>
                          <a:latin typeface="Arial" panose="020B0604020202020204" pitchFamily="34" charset="0"/>
                        </a:rPr>
                        <a:t>Burges et al, 2006</a:t>
                      </a:r>
                      <a:r>
                        <a:rPr lang="en-GB" sz="1800" dirty="0">
                          <a:solidFill>
                            <a:srgbClr val="000000"/>
                          </a:solidFill>
                          <a:effectLst/>
                          <a:latin typeface="PingFang SC" panose="020B0400000000000000" pitchFamily="34" charset="-122"/>
                          <a:ea typeface="PingFang SC" panose="020B0400000000000000" pitchFamily="34" charset="-122"/>
                        </a:rPr>
                        <a:t>）</a:t>
                      </a:r>
                      <a:endParaRPr lang="en-GB" sz="1800" dirty="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r>
                        <a:rPr lang="en-GB" sz="1800">
                          <a:solidFill>
                            <a:srgbClr val="000000"/>
                          </a:solidFill>
                          <a:effectLst/>
                          <a:latin typeface="Arial" panose="020B0604020202020204" pitchFamily="34" charset="0"/>
                        </a:rPr>
                        <a:t>nDCG</a:t>
                      </a:r>
                      <a:endParaRPr lang="en-GB" sz="18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r>
                        <a:rPr lang="en-GB" sz="1800" dirty="0">
                          <a:solidFill>
                            <a:srgbClr val="000000"/>
                          </a:solidFill>
                          <a:effectLst/>
                          <a:latin typeface="Arial" panose="020B0604020202020204" pitchFamily="34" charset="0"/>
                        </a:rPr>
                        <a:t>DCG</a:t>
                      </a:r>
                      <a:endParaRPr lang="en-GB" sz="18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577649337"/>
                  </a:ext>
                </a:extLst>
              </a:tr>
            </a:tbl>
          </a:graphicData>
        </a:graphic>
      </p:graphicFrame>
    </p:spTree>
    <p:extLst>
      <p:ext uri="{BB962C8B-B14F-4D97-AF65-F5344CB8AC3E}">
        <p14:creationId xmlns:p14="http://schemas.microsoft.com/office/powerpoint/2010/main" val="403501925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981436" cy="5229851"/>
          </a:xfrm>
        </p:spPr>
        <p:txBody>
          <a:bodyPr/>
          <a:lstStyle/>
          <a:p>
            <a:r>
              <a:rPr lang="en-US" altLang="zh-CN" dirty="0">
                <a:latin typeface="Roboto Slab Medium" pitchFamily="2" charset="0"/>
                <a:ea typeface="Roboto Slab Medium" pitchFamily="2" charset="0"/>
              </a:rPr>
              <a:t>RQ1:</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In</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order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to</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achieve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the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best</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possible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accuracy</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for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broad</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population</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of</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users,</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should</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we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optimize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recommender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system</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for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the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criterion</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we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would</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evaluate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it</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on?</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17</a:t>
            </a:fld>
            <a:endParaRPr lang="nl-NL"/>
          </a:p>
        </p:txBody>
      </p:sp>
    </p:spTree>
    <p:extLst>
      <p:ext uri="{BB962C8B-B14F-4D97-AF65-F5344CB8AC3E}">
        <p14:creationId xmlns:p14="http://schemas.microsoft.com/office/powerpoint/2010/main" val="35547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Concerns</a:t>
            </a:r>
            <a:endParaRPr lang="en-NL" sz="2900" dirty="0">
              <a:solidFill>
                <a:srgbClr val="00B0F0"/>
              </a:solidFill>
            </a:endParaRPr>
          </a:p>
        </p:txBody>
      </p:sp>
      <p:sp>
        <p:nvSpPr>
          <p:cNvPr id="6" name="Tijdelijke aanduiding voor verticale tekst 8">
            <a:extLst>
              <a:ext uri="{FF2B5EF4-FFF2-40B4-BE49-F238E27FC236}">
                <a16:creationId xmlns:a16="http://schemas.microsoft.com/office/drawing/2014/main" id="{FF24AC74-8C01-F769-B23B-C10E6DC69F20}"/>
              </a:ext>
            </a:extLst>
          </p:cNvPr>
          <p:cNvSpPr txBox="1">
            <a:spLocks/>
          </p:cNvSpPr>
          <p:nvPr/>
        </p:nvSpPr>
        <p:spPr>
          <a:xfrm>
            <a:off x="1147512" y="2079059"/>
            <a:ext cx="8754134" cy="182673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Some metrics are more informative than others;</a:t>
            </a:r>
          </a:p>
          <a:p>
            <a:endParaRPr lang="en-US" altLang="zh-CN" sz="2400" dirty="0"/>
          </a:p>
          <a:p>
            <a:r>
              <a:rPr lang="en-US" altLang="zh-CN" sz="2400" dirty="0"/>
              <a:t>Metrics are correlated with each other to a different extent.</a:t>
            </a:r>
          </a:p>
        </p:txBody>
      </p:sp>
    </p:spTree>
    <p:extLst>
      <p:ext uri="{BB962C8B-B14F-4D97-AF65-F5344CB8AC3E}">
        <p14:creationId xmlns:p14="http://schemas.microsoft.com/office/powerpoint/2010/main" val="19302322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Problem</a:t>
            </a:r>
            <a:endParaRPr lang="en-NL" sz="2900" dirty="0">
              <a:solidFill>
                <a:srgbClr val="00B0F0"/>
              </a:solidFill>
            </a:endParaRPr>
          </a:p>
        </p:txBody>
      </p:sp>
      <p:sp>
        <p:nvSpPr>
          <p:cNvPr id="6" name="Tijdelijke aanduiding voor verticale tekst 8">
            <a:extLst>
              <a:ext uri="{FF2B5EF4-FFF2-40B4-BE49-F238E27FC236}">
                <a16:creationId xmlns:a16="http://schemas.microsoft.com/office/drawing/2014/main" id="{FF24AC74-8C01-F769-B23B-C10E6DC69F20}"/>
              </a:ext>
            </a:extLst>
          </p:cNvPr>
          <p:cNvSpPr txBox="1">
            <a:spLocks/>
          </p:cNvSpPr>
          <p:nvPr/>
        </p:nvSpPr>
        <p:spPr>
          <a:xfrm>
            <a:off x="1029947" y="1438977"/>
            <a:ext cx="8754134" cy="43478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solidFill>
                  <a:srgbClr val="000000"/>
                </a:solidFill>
                <a:effectLst/>
                <a:latin typeface="Arial" panose="020B0604020202020204" pitchFamily="34" charset="0"/>
              </a:rPr>
              <a:t>Goal: investigate the choice of metric to optimize for a recommender.</a:t>
            </a:r>
          </a:p>
          <a:p>
            <a:pPr marL="0" indent="0">
              <a:buNone/>
            </a:pPr>
            <a:endParaRPr lang="en-US" altLang="zh-CN" sz="2400" dirty="0"/>
          </a:p>
          <a:p>
            <a:pPr>
              <a:buFont typeface="Arial" panose="020B0604020202020204" pitchFamily="34" charset="0"/>
              <a:buChar char="•"/>
            </a:pPr>
            <a:r>
              <a:rPr lang="en-GB" sz="2400" dirty="0">
                <a:solidFill>
                  <a:srgbClr val="000000"/>
                </a:solidFill>
                <a:effectLst/>
                <a:latin typeface="Arial" panose="020B0604020202020204" pitchFamily="34" charset="0"/>
              </a:rPr>
              <a:t>Given: {user, item, </a:t>
            </a:r>
            <a:r>
              <a:rPr lang="en-GB" sz="2400" dirty="0">
                <a:solidFill>
                  <a:srgbClr val="35969C"/>
                </a:solidFill>
                <a:effectLst/>
                <a:latin typeface="Arial" panose="020B0604020202020204" pitchFamily="34" charset="0"/>
              </a:rPr>
              <a:t>BINARY</a:t>
            </a:r>
            <a:r>
              <a:rPr lang="en-GB" sz="2400" dirty="0">
                <a:solidFill>
                  <a:srgbClr val="000000"/>
                </a:solidFill>
                <a:effectLst/>
                <a:latin typeface="Arial" panose="020B0604020202020204" pitchFamily="34" charset="0"/>
              </a:rPr>
              <a:t> </a:t>
            </a:r>
            <a:r>
              <a:rPr lang="en-GB" sz="2400" dirty="0" err="1">
                <a:solidFill>
                  <a:srgbClr val="000000"/>
                </a:solidFill>
                <a:effectLst/>
                <a:latin typeface="Arial" panose="020B0604020202020204" pitchFamily="34" charset="0"/>
              </a:rPr>
              <a:t>relevances</a:t>
            </a:r>
            <a:r>
              <a:rPr lang="en-GB" sz="2400" dirty="0">
                <a:solidFill>
                  <a:srgbClr val="000000"/>
                </a:solidFill>
                <a:effectLst/>
                <a:latin typeface="Arial" panose="020B0604020202020204" pitchFamily="34" charset="0"/>
              </a:rPr>
              <a:t>}.</a:t>
            </a:r>
          </a:p>
          <a:p>
            <a:pPr>
              <a:buFont typeface="Arial" panose="020B0604020202020204" pitchFamily="34" charset="0"/>
              <a:buChar char="•"/>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Target: Extensive comparison (</a:t>
            </a:r>
            <a:r>
              <a:rPr lang="en-GB" sz="2400" dirty="0" err="1">
                <a:solidFill>
                  <a:srgbClr val="000000"/>
                </a:solidFill>
                <a:effectLst/>
                <a:latin typeface="Arial" panose="020B0604020202020204" pitchFamily="34" charset="0"/>
              </a:rPr>
              <a:t>effectivess</a:t>
            </a:r>
            <a:r>
              <a:rPr lang="en-GB" sz="2400" dirty="0">
                <a:solidFill>
                  <a:srgbClr val="000000"/>
                </a:solidFill>
                <a:effectLst/>
                <a:latin typeface="Arial" panose="020B0604020202020204" pitchFamily="34" charset="0"/>
              </a:rPr>
              <a:t>, fairness, etc) on personalized recommendation lists to each user, optimized by different IR metrics.</a:t>
            </a:r>
          </a:p>
          <a:p>
            <a:pPr>
              <a:buFont typeface="Arial" panose="020B0604020202020204" pitchFamily="34" charset="0"/>
              <a:buChar char="•"/>
            </a:pPr>
            <a:endParaRPr lang="en-GB" sz="24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1818714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endParaRPr lang="nl-NL" dirty="0"/>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521044" cy="5229851"/>
          </a:xfrm>
        </p:spPr>
        <p:txBody>
          <a:bodyPr/>
          <a:lstStyle/>
          <a:p>
            <a:r>
              <a:rPr lang="en-US" altLang="zh-CN" dirty="0">
                <a:latin typeface="Roboto Slab Medium" pitchFamily="2" charset="0"/>
                <a:ea typeface="Roboto Slab Medium" pitchFamily="2" charset="0"/>
              </a:rPr>
              <a:t>Preliminaries</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2</a:t>
            </a:fld>
            <a:endParaRPr lang="nl-NL"/>
          </a:p>
        </p:txBody>
      </p:sp>
    </p:spTree>
    <p:extLst>
      <p:ext uri="{BB962C8B-B14F-4D97-AF65-F5344CB8AC3E}">
        <p14:creationId xmlns:p14="http://schemas.microsoft.com/office/powerpoint/2010/main" val="46934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Strategies</a:t>
            </a:r>
            <a:endParaRPr lang="en-NL" sz="2900" dirty="0">
              <a:solidFill>
                <a:srgbClr val="00B0F0"/>
              </a:solidFill>
            </a:endParaRPr>
          </a:p>
        </p:txBody>
      </p:sp>
      <p:sp>
        <p:nvSpPr>
          <p:cNvPr id="6" name="Tijdelijke aanduiding voor verticale tekst 8">
            <a:extLst>
              <a:ext uri="{FF2B5EF4-FFF2-40B4-BE49-F238E27FC236}">
                <a16:creationId xmlns:a16="http://schemas.microsoft.com/office/drawing/2014/main" id="{FF24AC74-8C01-F769-B23B-C10E6DC69F20}"/>
              </a:ext>
            </a:extLst>
          </p:cNvPr>
          <p:cNvSpPr txBox="1">
            <a:spLocks/>
          </p:cNvSpPr>
          <p:nvPr/>
        </p:nvSpPr>
        <p:spPr>
          <a:xfrm>
            <a:off x="1108324" y="1647983"/>
            <a:ext cx="9172144" cy="3289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solidFill>
                  <a:srgbClr val="000000"/>
                </a:solidFill>
                <a:effectLst/>
                <a:latin typeface="Arial" panose="020B0604020202020204" pitchFamily="34" charset="0"/>
              </a:rPr>
              <a:t>Pairwise (</a:t>
            </a:r>
            <a:r>
              <a:rPr lang="en-GB" sz="2400" dirty="0" err="1">
                <a:solidFill>
                  <a:srgbClr val="000000"/>
                </a:solidFill>
                <a:effectLst/>
                <a:latin typeface="Arial" panose="020B0604020202020204" pitchFamily="34" charset="0"/>
              </a:rPr>
              <a:t>LambdaRank</a:t>
            </a:r>
            <a:r>
              <a:rPr lang="en-GB" sz="2400" dirty="0">
                <a:solidFill>
                  <a:srgbClr val="000000"/>
                </a:solidFill>
                <a:effectLst/>
                <a:latin typeface="Arial" panose="020B0604020202020204" pitchFamily="34" charset="0"/>
              </a:rPr>
              <a:t>) and listwise methods for investigation;</a:t>
            </a:r>
          </a:p>
          <a:p>
            <a:pPr marL="0" indent="0">
              <a:buNone/>
            </a:pPr>
            <a:endParaRPr lang="en-US" altLang="zh-CN" sz="2400" dirty="0"/>
          </a:p>
          <a:p>
            <a:pPr>
              <a:buFont typeface="Arial" panose="020B0604020202020204" pitchFamily="34" charset="0"/>
              <a:buChar char="•"/>
            </a:pPr>
            <a:r>
              <a:rPr lang="en-GB" sz="2400" dirty="0">
                <a:solidFill>
                  <a:srgbClr val="000000"/>
                </a:solidFill>
                <a:effectLst/>
                <a:latin typeface="Arial" panose="020B0604020202020204" pitchFamily="34" charset="0"/>
              </a:rPr>
              <a:t>Four metrics: </a:t>
            </a:r>
            <a:r>
              <a:rPr lang="en-GB" sz="2400" dirty="0" err="1">
                <a:solidFill>
                  <a:srgbClr val="000000"/>
                </a:solidFill>
                <a:effectLst/>
                <a:latin typeface="Arial" panose="020B0604020202020204" pitchFamily="34" charset="0"/>
              </a:rPr>
              <a:t>nDCG</a:t>
            </a:r>
            <a:r>
              <a:rPr lang="en-GB" sz="2400" dirty="0">
                <a:solidFill>
                  <a:srgbClr val="000000"/>
                </a:solidFill>
                <a:effectLst/>
                <a:latin typeface="Arial" panose="020B0604020202020204" pitchFamily="34" charset="0"/>
              </a:rPr>
              <a:t>, AP, RR, RBP</a:t>
            </a:r>
            <a:r>
              <a:rPr lang="en-US" altLang="zh-CN" sz="2400" dirty="0">
                <a:solidFill>
                  <a:srgbClr val="000000"/>
                </a:solidFill>
                <a:effectLst/>
                <a:latin typeface="Arial" panose="020B0604020202020204" pitchFamily="34" charset="0"/>
              </a:rPr>
              <a:t>;</a:t>
            </a:r>
            <a:endParaRPr lang="en-GB" sz="2400" dirty="0">
              <a:solidFill>
                <a:srgbClr val="000000"/>
              </a:solidFill>
              <a:effectLst/>
              <a:latin typeface="Arial" panose="020B0604020202020204" pitchFamily="34" charset="0"/>
            </a:endParaRPr>
          </a:p>
          <a:p>
            <a:pPr>
              <a:buFont typeface="Arial" panose="020B0604020202020204" pitchFamily="34" charset="0"/>
              <a:buChar char="•"/>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Different data </a:t>
            </a:r>
            <a:r>
              <a:rPr lang="en-GB" sz="2400" dirty="0" err="1">
                <a:solidFill>
                  <a:srgbClr val="000000"/>
                </a:solidFill>
                <a:effectLst/>
                <a:latin typeface="Arial" panose="020B0604020202020204" pitchFamily="34" charset="0"/>
              </a:rPr>
              <a:t>sparsities</a:t>
            </a:r>
            <a:r>
              <a:rPr lang="en-GB" sz="2400" dirty="0">
                <a:solidFill>
                  <a:srgbClr val="000000"/>
                </a:solidFill>
                <a:effectLst/>
                <a:latin typeface="Arial" panose="020B0604020202020204" pitchFamily="34" charset="0"/>
              </a:rPr>
              <a:t> for training and testing.</a:t>
            </a:r>
          </a:p>
          <a:p>
            <a:pPr>
              <a:buFont typeface="Arial" panose="020B0604020202020204" pitchFamily="34" charset="0"/>
              <a:buChar char="•"/>
            </a:pPr>
            <a:endParaRPr lang="en-GB" sz="24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26715839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981436" cy="5229851"/>
          </a:xfrm>
        </p:spPr>
        <p:txBody>
          <a:bodyPr/>
          <a:lstStyle/>
          <a:p>
            <a:r>
              <a:rPr lang="en-US" altLang="zh-CN" dirty="0">
                <a:latin typeface="Roboto Slab Medium" pitchFamily="2" charset="0"/>
                <a:ea typeface="Roboto Slab Medium" pitchFamily="2" charset="0"/>
              </a:rPr>
              <a:t>Loss Design for Direct Optimization</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21</a:t>
            </a:fld>
            <a:endParaRPr lang="nl-NL"/>
          </a:p>
        </p:txBody>
      </p:sp>
    </p:spTree>
    <p:extLst>
      <p:ext uri="{BB962C8B-B14F-4D97-AF65-F5344CB8AC3E}">
        <p14:creationId xmlns:p14="http://schemas.microsoft.com/office/powerpoint/2010/main" val="171183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Make IR Metrics Smooth</a:t>
            </a:r>
            <a:endParaRPr lang="en-NL" sz="2900" dirty="0">
              <a:solidFill>
                <a:srgbClr val="00B0F0"/>
              </a:solidFill>
            </a:endParaRPr>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92E0D489-4DD2-DC1D-90C4-7AA0CB23B355}"/>
                  </a:ext>
                </a:extLst>
              </p:cNvPr>
              <p:cNvGraphicFramePr>
                <a:graphicFrameLocks noGrp="1"/>
              </p:cNvGraphicFramePr>
              <p:nvPr>
                <p:extLst>
                  <p:ext uri="{D42A27DB-BD31-4B8C-83A1-F6EECF244321}">
                    <p14:modId xmlns:p14="http://schemas.microsoft.com/office/powerpoint/2010/main" val="237730512"/>
                  </p:ext>
                </p:extLst>
              </p:nvPr>
            </p:nvGraphicFramePr>
            <p:xfrm>
              <a:off x="708464" y="1448526"/>
              <a:ext cx="6067425" cy="2971800"/>
            </p:xfrm>
            <a:graphic>
              <a:graphicData uri="http://schemas.openxmlformats.org/drawingml/2006/table">
                <a:tbl>
                  <a:tblPr/>
                  <a:tblGrid>
                    <a:gridCol w="1514475">
                      <a:extLst>
                        <a:ext uri="{9D8B030D-6E8A-4147-A177-3AD203B41FA5}">
                          <a16:colId xmlns:a16="http://schemas.microsoft.com/office/drawing/2014/main" val="1589704201"/>
                        </a:ext>
                      </a:extLst>
                    </a:gridCol>
                    <a:gridCol w="1514475">
                      <a:extLst>
                        <a:ext uri="{9D8B030D-6E8A-4147-A177-3AD203B41FA5}">
                          <a16:colId xmlns:a16="http://schemas.microsoft.com/office/drawing/2014/main" val="982727495"/>
                        </a:ext>
                      </a:extLst>
                    </a:gridCol>
                    <a:gridCol w="1524000">
                      <a:extLst>
                        <a:ext uri="{9D8B030D-6E8A-4147-A177-3AD203B41FA5}">
                          <a16:colId xmlns:a16="http://schemas.microsoft.com/office/drawing/2014/main" val="1180405097"/>
                        </a:ext>
                      </a:extLst>
                    </a:gridCol>
                    <a:gridCol w="1514475">
                      <a:extLst>
                        <a:ext uri="{9D8B030D-6E8A-4147-A177-3AD203B41FA5}">
                          <a16:colId xmlns:a16="http://schemas.microsoft.com/office/drawing/2014/main" val="3809472776"/>
                        </a:ext>
                      </a:extLst>
                    </a:gridCol>
                  </a:tblGrid>
                  <a:tr h="590550">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GB" sz="2400" dirty="0" err="1">
                              <a:solidFill>
                                <a:srgbClr val="000000"/>
                              </a:solidFill>
                              <a:effectLst/>
                              <a:latin typeface="Arial" panose="020B0604020202020204" pitchFamily="34" charset="0"/>
                            </a:rPr>
                            <a:t>i</a:t>
                          </a:r>
                          <a:endParaRPr lang="en-GB" sz="2400" dirty="0">
                            <a:solidFill>
                              <a:srgbClr val="000000"/>
                            </a:solidFill>
                            <a:effectLst/>
                            <a:latin typeface="Arial" panose="020B0604020202020204" pitchFamily="34"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502674691"/>
                      </a:ext>
                    </a:extLst>
                  </a:tr>
                  <a:tr h="600075">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08415168"/>
                      </a:ext>
                    </a:extLst>
                  </a:tr>
                  <a:tr h="590550">
                    <a:tc>
                      <a:txBody>
                        <a:bodyPr/>
                        <a:lstStyle/>
                        <a:p>
                          <a:pPr algn="ctr"/>
                          <a:r>
                            <a:rPr lang="en-GB" sz="2400" dirty="0">
                              <a:solidFill>
                                <a:srgbClr val="000000"/>
                              </a:solidFill>
                              <a:effectLst/>
                              <a:latin typeface="Arial" panose="020B0604020202020204" pitchFamily="34" charset="0"/>
                            </a:rPr>
                            <a:t>u </a:t>
                          </a:r>
                          <a:endParaRPr lang="en-GB" sz="2400" dirty="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𝑓</m:t>
                                    </m:r>
                                  </m:e>
                                  <m:sub>
                                    <m:r>
                                      <a:rPr lang="en-US" sz="2400" b="0" i="1" smtClean="0">
                                        <a:effectLst/>
                                        <a:latin typeface="Cambria Math" panose="02040503050406030204" pitchFamily="18" charset="0"/>
                                      </a:rPr>
                                      <m:t>𝑢𝑖</m:t>
                                    </m:r>
                                  </m:sub>
                                </m:sSub>
                              </m:oMath>
                            </m:oMathPara>
                          </a14:m>
                          <a:endParaRPr lang="en-NL" sz="24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86651077"/>
                      </a:ext>
                    </a:extLst>
                  </a:tr>
                  <a:tr h="600075">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63179284"/>
                      </a:ext>
                    </a:extLst>
                  </a:tr>
                  <a:tr h="590550">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95670143"/>
                      </a:ext>
                    </a:extLst>
                  </a:tr>
                </a:tbl>
              </a:graphicData>
            </a:graphic>
          </p:graphicFrame>
        </mc:Choice>
        <mc:Fallback>
          <p:graphicFrame>
            <p:nvGraphicFramePr>
              <p:cNvPr id="3" name="Table 2">
                <a:extLst>
                  <a:ext uri="{FF2B5EF4-FFF2-40B4-BE49-F238E27FC236}">
                    <a16:creationId xmlns:a16="http://schemas.microsoft.com/office/drawing/2014/main" id="{92E0D489-4DD2-DC1D-90C4-7AA0CB23B355}"/>
                  </a:ext>
                </a:extLst>
              </p:cNvPr>
              <p:cNvGraphicFramePr>
                <a:graphicFrameLocks noGrp="1"/>
              </p:cNvGraphicFramePr>
              <p:nvPr>
                <p:extLst>
                  <p:ext uri="{D42A27DB-BD31-4B8C-83A1-F6EECF244321}">
                    <p14:modId xmlns:p14="http://schemas.microsoft.com/office/powerpoint/2010/main" val="237730512"/>
                  </p:ext>
                </p:extLst>
              </p:nvPr>
            </p:nvGraphicFramePr>
            <p:xfrm>
              <a:off x="708464" y="1448526"/>
              <a:ext cx="6067425" cy="2971800"/>
            </p:xfrm>
            <a:graphic>
              <a:graphicData uri="http://schemas.openxmlformats.org/drawingml/2006/table">
                <a:tbl>
                  <a:tblPr/>
                  <a:tblGrid>
                    <a:gridCol w="1514475">
                      <a:extLst>
                        <a:ext uri="{9D8B030D-6E8A-4147-A177-3AD203B41FA5}">
                          <a16:colId xmlns:a16="http://schemas.microsoft.com/office/drawing/2014/main" val="1589704201"/>
                        </a:ext>
                      </a:extLst>
                    </a:gridCol>
                    <a:gridCol w="1514475">
                      <a:extLst>
                        <a:ext uri="{9D8B030D-6E8A-4147-A177-3AD203B41FA5}">
                          <a16:colId xmlns:a16="http://schemas.microsoft.com/office/drawing/2014/main" val="982727495"/>
                        </a:ext>
                      </a:extLst>
                    </a:gridCol>
                    <a:gridCol w="1524000">
                      <a:extLst>
                        <a:ext uri="{9D8B030D-6E8A-4147-A177-3AD203B41FA5}">
                          <a16:colId xmlns:a16="http://schemas.microsoft.com/office/drawing/2014/main" val="1180405097"/>
                        </a:ext>
                      </a:extLst>
                    </a:gridCol>
                    <a:gridCol w="1514475">
                      <a:extLst>
                        <a:ext uri="{9D8B030D-6E8A-4147-A177-3AD203B41FA5}">
                          <a16:colId xmlns:a16="http://schemas.microsoft.com/office/drawing/2014/main" val="3809472776"/>
                        </a:ext>
                      </a:extLst>
                    </a:gridCol>
                  </a:tblGrid>
                  <a:tr h="590550">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GB" sz="2400" dirty="0" err="1">
                              <a:solidFill>
                                <a:srgbClr val="000000"/>
                              </a:solidFill>
                              <a:effectLst/>
                              <a:latin typeface="Arial" panose="020B0604020202020204" pitchFamily="34" charset="0"/>
                            </a:rPr>
                            <a:t>i</a:t>
                          </a:r>
                          <a:endParaRPr lang="en-GB" sz="2400" dirty="0">
                            <a:solidFill>
                              <a:srgbClr val="000000"/>
                            </a:solidFill>
                            <a:effectLst/>
                            <a:latin typeface="Arial" panose="020B0604020202020204" pitchFamily="34"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502674691"/>
                      </a:ext>
                    </a:extLst>
                  </a:tr>
                  <a:tr h="600075">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08415168"/>
                      </a:ext>
                    </a:extLst>
                  </a:tr>
                  <a:tr h="590550">
                    <a:tc>
                      <a:txBody>
                        <a:bodyPr/>
                        <a:lstStyle/>
                        <a:p>
                          <a:pPr algn="ctr"/>
                          <a:r>
                            <a:rPr lang="en-GB" sz="2400" dirty="0">
                              <a:solidFill>
                                <a:srgbClr val="000000"/>
                              </a:solidFill>
                              <a:effectLst/>
                              <a:latin typeface="Arial" panose="020B0604020202020204" pitchFamily="34" charset="0"/>
                            </a:rPr>
                            <a:t>u </a:t>
                          </a:r>
                          <a:endParaRPr lang="en-GB" sz="2400" dirty="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endParaRPr lang="en-NL"/>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blipFill>
                          <a:blip r:embed="rId3"/>
                          <a:stretch>
                            <a:fillRect l="-200000" t="-217021" r="-101667" b="-202128"/>
                          </a:stretch>
                        </a:blip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86651077"/>
                      </a:ext>
                    </a:extLst>
                  </a:tr>
                  <a:tr h="600075">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63179284"/>
                      </a:ext>
                    </a:extLst>
                  </a:tr>
                  <a:tr h="590550">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a:effectLst/>
                              <a:latin typeface="Helvetica" pitchFamily="2" charset="0"/>
                            </a:rPr>
                          </a:br>
                          <a:endParaRPr lang="en-NL" sz="180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br>
                            <a:rPr lang="en-NL" sz="1800" dirty="0">
                              <a:effectLst/>
                              <a:latin typeface="Helvetica" pitchFamily="2" charset="0"/>
                            </a:rPr>
                          </a:br>
                          <a:endParaRPr lang="en-NL" sz="18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95670143"/>
                      </a:ext>
                    </a:extLst>
                  </a:tr>
                </a:tbl>
              </a:graphicData>
            </a:graphic>
          </p:graphicFrame>
        </mc:Fallback>
      </mc:AlternateContent>
      <p:pic>
        <p:nvPicPr>
          <p:cNvPr id="4" name="Picture 3">
            <a:extLst>
              <a:ext uri="{FF2B5EF4-FFF2-40B4-BE49-F238E27FC236}">
                <a16:creationId xmlns:a16="http://schemas.microsoft.com/office/drawing/2014/main" id="{88C33CBD-CD93-7E09-D1A6-BF8137544EAE}"/>
              </a:ext>
            </a:extLst>
          </p:cNvPr>
          <p:cNvPicPr>
            <a:picLocks noChangeAspect="1"/>
          </p:cNvPicPr>
          <p:nvPr/>
        </p:nvPicPr>
        <p:blipFill>
          <a:blip r:embed="rId4"/>
          <a:stretch>
            <a:fillRect/>
          </a:stretch>
        </p:blipFill>
        <p:spPr>
          <a:xfrm>
            <a:off x="3145821" y="4679150"/>
            <a:ext cx="1258207" cy="701296"/>
          </a:xfrm>
          <a:prstGeom prst="rect">
            <a:avLst/>
          </a:prstGeom>
        </p:spPr>
      </p:pic>
      <p:pic>
        <p:nvPicPr>
          <p:cNvPr id="5" name="Picture 4">
            <a:extLst>
              <a:ext uri="{FF2B5EF4-FFF2-40B4-BE49-F238E27FC236}">
                <a16:creationId xmlns:a16="http://schemas.microsoft.com/office/drawing/2014/main" id="{9FA22342-7DB9-9CB8-F36C-97BD313B9A1E}"/>
              </a:ext>
            </a:extLst>
          </p:cNvPr>
          <p:cNvPicPr>
            <a:picLocks noChangeAspect="1"/>
          </p:cNvPicPr>
          <p:nvPr/>
        </p:nvPicPr>
        <p:blipFill>
          <a:blip r:embed="rId5"/>
          <a:stretch>
            <a:fillRect/>
          </a:stretch>
        </p:blipFill>
        <p:spPr>
          <a:xfrm>
            <a:off x="7323735" y="549488"/>
            <a:ext cx="4572000" cy="1707061"/>
          </a:xfrm>
          <a:prstGeom prst="rect">
            <a:avLst/>
          </a:prstGeom>
        </p:spPr>
      </p:pic>
      <p:cxnSp>
        <p:nvCxnSpPr>
          <p:cNvPr id="8" name="Straight Arrow Connector 7">
            <a:extLst>
              <a:ext uri="{FF2B5EF4-FFF2-40B4-BE49-F238E27FC236}">
                <a16:creationId xmlns:a16="http://schemas.microsoft.com/office/drawing/2014/main" id="{9DE75452-7750-C038-6810-201FEC1DAEA3}"/>
              </a:ext>
            </a:extLst>
          </p:cNvPr>
          <p:cNvCxnSpPr/>
          <p:nvPr/>
        </p:nvCxnSpPr>
        <p:spPr>
          <a:xfrm>
            <a:off x="9456057" y="2081712"/>
            <a:ext cx="0" cy="85271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AB4BD5AF-88F9-9484-D243-AB7689A8CE87}"/>
              </a:ext>
            </a:extLst>
          </p:cNvPr>
          <p:cNvSpPr txBox="1"/>
          <p:nvPr/>
        </p:nvSpPr>
        <p:spPr>
          <a:xfrm>
            <a:off x="8114772" y="2956487"/>
            <a:ext cx="29899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Indicator</a:t>
            </a:r>
            <a:r>
              <a:rPr kumimoji="0" lang="en-NL" sz="1800" b="0" i="0" u="none" strike="noStrike" cap="none" spc="0" normalizeH="0" baseline="0" dirty="0">
                <a:ln>
                  <a:noFill/>
                </a:ln>
                <a:solidFill>
                  <a:srgbClr val="000000"/>
                </a:solidFill>
                <a:effectLst/>
                <a:uFillTx/>
                <a:latin typeface="Arial"/>
                <a:ea typeface="Arial"/>
                <a:cs typeface="Arial"/>
                <a:sym typeface="Arial"/>
              </a:rPr>
              <a:t> function to Sigmoid</a:t>
            </a:r>
          </a:p>
        </p:txBody>
      </p:sp>
      <p:pic>
        <p:nvPicPr>
          <p:cNvPr id="15364" name="Picture 4" descr="depicts the threshold function and the Sigmoid function with three ...">
            <a:extLst>
              <a:ext uri="{FF2B5EF4-FFF2-40B4-BE49-F238E27FC236}">
                <a16:creationId xmlns:a16="http://schemas.microsoft.com/office/drawing/2014/main" id="{BCA2D3AD-71F4-1977-21A5-B5C8C68AD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735" y="3313808"/>
            <a:ext cx="4572000" cy="343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986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latin typeface="Arial" panose="020B0604020202020204" pitchFamily="34" charset="0"/>
              </a:rPr>
              <a:t>We Need Something More…</a:t>
            </a:r>
            <a:endParaRPr lang="en-NL" sz="2900" dirty="0">
              <a:solidFill>
                <a:srgbClr val="00B0F0"/>
              </a:solidFill>
            </a:endParaRPr>
          </a:p>
        </p:txBody>
      </p:sp>
      <p:graphicFrame>
        <p:nvGraphicFramePr>
          <p:cNvPr id="6" name="Table 5">
            <a:extLst>
              <a:ext uri="{FF2B5EF4-FFF2-40B4-BE49-F238E27FC236}">
                <a16:creationId xmlns:a16="http://schemas.microsoft.com/office/drawing/2014/main" id="{A136FA69-BA1F-CD39-F2A3-2AF04DFF12B9}"/>
              </a:ext>
            </a:extLst>
          </p:cNvPr>
          <p:cNvGraphicFramePr>
            <a:graphicFrameLocks noGrp="1"/>
          </p:cNvGraphicFramePr>
          <p:nvPr>
            <p:extLst>
              <p:ext uri="{D42A27DB-BD31-4B8C-83A1-F6EECF244321}">
                <p14:modId xmlns:p14="http://schemas.microsoft.com/office/powerpoint/2010/main" val="712403094"/>
              </p:ext>
            </p:extLst>
          </p:nvPr>
        </p:nvGraphicFramePr>
        <p:xfrm>
          <a:off x="844564" y="1908453"/>
          <a:ext cx="10972800" cy="2754436"/>
        </p:xfrm>
        <a:graphic>
          <a:graphicData uri="http://schemas.openxmlformats.org/drawingml/2006/table">
            <a:tbl>
              <a:tblPr/>
              <a:tblGrid>
                <a:gridCol w="2067432">
                  <a:extLst>
                    <a:ext uri="{9D8B030D-6E8A-4147-A177-3AD203B41FA5}">
                      <a16:colId xmlns:a16="http://schemas.microsoft.com/office/drawing/2014/main" val="2543405443"/>
                    </a:ext>
                  </a:extLst>
                </a:gridCol>
                <a:gridCol w="2317835">
                  <a:extLst>
                    <a:ext uri="{9D8B030D-6E8A-4147-A177-3AD203B41FA5}">
                      <a16:colId xmlns:a16="http://schemas.microsoft.com/office/drawing/2014/main" val="827439462"/>
                    </a:ext>
                  </a:extLst>
                </a:gridCol>
                <a:gridCol w="2138059">
                  <a:extLst>
                    <a:ext uri="{9D8B030D-6E8A-4147-A177-3AD203B41FA5}">
                      <a16:colId xmlns:a16="http://schemas.microsoft.com/office/drawing/2014/main" val="1678802487"/>
                    </a:ext>
                  </a:extLst>
                </a:gridCol>
                <a:gridCol w="2221527">
                  <a:extLst>
                    <a:ext uri="{9D8B030D-6E8A-4147-A177-3AD203B41FA5}">
                      <a16:colId xmlns:a16="http://schemas.microsoft.com/office/drawing/2014/main" val="140817104"/>
                    </a:ext>
                  </a:extLst>
                </a:gridCol>
                <a:gridCol w="2227947">
                  <a:extLst>
                    <a:ext uri="{9D8B030D-6E8A-4147-A177-3AD203B41FA5}">
                      <a16:colId xmlns:a16="http://schemas.microsoft.com/office/drawing/2014/main" val="1812608156"/>
                    </a:ext>
                  </a:extLst>
                </a:gridCol>
              </a:tblGrid>
              <a:tr h="879622">
                <a:tc>
                  <a:txBody>
                    <a:bodyPr/>
                    <a:lstStyle/>
                    <a:p>
                      <a:br>
                        <a:rPr lang="en-NL" sz="2400" dirty="0">
                          <a:effectLst/>
                          <a:latin typeface="Helvetica" pitchFamily="2" charset="0"/>
                        </a:rPr>
                      </a:br>
                      <a:endParaRPr lang="en-NL" sz="24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err="1">
                          <a:solidFill>
                            <a:srgbClr val="000000"/>
                          </a:solidFill>
                          <a:effectLst/>
                          <a:latin typeface="Arial" panose="020B0604020202020204" pitchFamily="34" charset="0"/>
                        </a:rPr>
                        <a:t>nDCG</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a:solidFill>
                            <a:srgbClr val="000000"/>
                          </a:solidFill>
                          <a:effectLst/>
                          <a:latin typeface="Arial" panose="020B0604020202020204" pitchFamily="34" charset="0"/>
                        </a:rPr>
                        <a:t>AP</a:t>
                      </a:r>
                      <a:endParaRPr lang="en-GB"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a:solidFill>
                            <a:srgbClr val="000000"/>
                          </a:solidFill>
                          <a:effectLst/>
                          <a:latin typeface="Arial" panose="020B0604020202020204" pitchFamily="34" charset="0"/>
                        </a:rPr>
                        <a:t>RR</a:t>
                      </a:r>
                      <a:endParaRPr lang="en-GB"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a:solidFill>
                            <a:srgbClr val="000000"/>
                          </a:solidFill>
                          <a:effectLst/>
                          <a:latin typeface="Arial" panose="020B0604020202020204" pitchFamily="34" charset="0"/>
                        </a:rPr>
                        <a:t>RBP</a:t>
                      </a:r>
                      <a:endParaRPr lang="en-GB"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extLst>
                  <a:ext uri="{0D108BD9-81ED-4DB2-BD59-A6C34878D82A}">
                    <a16:rowId xmlns:a16="http://schemas.microsoft.com/office/drawing/2014/main" val="1079963825"/>
                  </a:ext>
                </a:extLst>
              </a:tr>
              <a:tr h="886042">
                <a:tc>
                  <a:txBody>
                    <a:bodyPr/>
                    <a:lstStyle/>
                    <a:p>
                      <a:pPr algn="ctr"/>
                      <a:r>
                        <a:rPr lang="en-GB" sz="2400">
                          <a:solidFill>
                            <a:srgbClr val="000000"/>
                          </a:solidFill>
                          <a:effectLst/>
                          <a:latin typeface="Arial" panose="020B0604020202020204" pitchFamily="34" charset="0"/>
                        </a:rPr>
                        <a:t>LambdaRank</a:t>
                      </a:r>
                      <a:endParaRPr lang="en-GB" sz="240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gridSpan="3">
                  <a:txBody>
                    <a:bodyPr/>
                    <a:lstStyle/>
                    <a:p>
                      <a:pPr algn="ctr"/>
                      <a:r>
                        <a:rPr lang="en-GB" sz="2400" dirty="0" err="1">
                          <a:solidFill>
                            <a:srgbClr val="000000"/>
                          </a:solidFill>
                          <a:effectLst/>
                          <a:latin typeface="Arial" panose="020B0604020202020204" pitchFamily="34" charset="0"/>
                        </a:rPr>
                        <a:t>Donmez</a:t>
                      </a:r>
                      <a:r>
                        <a:rPr lang="en-GB" sz="2400" dirty="0">
                          <a:solidFill>
                            <a:srgbClr val="000000"/>
                          </a:solidFill>
                          <a:effectLst/>
                          <a:latin typeface="Arial" panose="020B0604020202020204" pitchFamily="34" charset="0"/>
                        </a:rPr>
                        <a:t> et al, 2009</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hMerge="1">
                  <a:txBody>
                    <a:bodyPr/>
                    <a:lstStyle/>
                    <a:p>
                      <a:endParaRPr lang="en-NL"/>
                    </a:p>
                  </a:txBody>
                  <a:tcPr/>
                </a:tc>
                <a:tc hMerge="1">
                  <a:txBody>
                    <a:bodyPr/>
                    <a:lstStyle/>
                    <a:p>
                      <a:endParaRPr lang="en-NL"/>
                    </a:p>
                  </a:txBody>
                  <a:tcPr/>
                </a:tc>
                <a:tc rowSpan="2">
                  <a:txBody>
                    <a:bodyPr/>
                    <a:lstStyle/>
                    <a:p>
                      <a:pPr algn="ctr"/>
                      <a:r>
                        <a:rPr lang="en-NL" sz="2400" dirty="0">
                          <a:solidFill>
                            <a:srgbClr val="D80015"/>
                          </a:solidFill>
                          <a:effectLst/>
                          <a:latin typeface="Arial" panose="020B0604020202020204" pitchFamily="34" charset="0"/>
                        </a:rPr>
                        <a:t>?</a:t>
                      </a:r>
                      <a:endParaRPr lang="en-NL" sz="2400" dirty="0">
                        <a:effectLst/>
                      </a:endParaRPr>
                    </a:p>
                  </a:txBody>
                  <a:tcPr marL="513648" marR="513648" marT="513648" marB="513648">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1395CC"/>
                      </a:solidFill>
                      <a:prstDash val="solid"/>
                      <a:round/>
                      <a:headEnd type="none" w="med" len="med"/>
                      <a:tailEnd type="none" w="med" len="med"/>
                    </a:lnB>
                    <a:solidFill>
                      <a:srgbClr val="FFFFFF"/>
                    </a:solidFill>
                  </a:tcPr>
                </a:tc>
                <a:extLst>
                  <a:ext uri="{0D108BD9-81ED-4DB2-BD59-A6C34878D82A}">
                    <a16:rowId xmlns:a16="http://schemas.microsoft.com/office/drawing/2014/main" val="248509799"/>
                  </a:ext>
                </a:extLst>
              </a:tr>
              <a:tr h="988772">
                <a:tc>
                  <a:txBody>
                    <a:bodyPr/>
                    <a:lstStyle/>
                    <a:p>
                      <a:pPr algn="ctr"/>
                      <a:r>
                        <a:rPr lang="en-GB" sz="2400">
                          <a:solidFill>
                            <a:srgbClr val="000000"/>
                          </a:solidFill>
                          <a:effectLst/>
                          <a:latin typeface="Arial" panose="020B0604020202020204" pitchFamily="34" charset="0"/>
                        </a:rPr>
                        <a:t>Listwise</a:t>
                      </a:r>
                      <a:endParaRPr lang="en-GB" sz="240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a:solidFill>
                            <a:srgbClr val="000000"/>
                          </a:solidFill>
                          <a:effectLst/>
                          <a:latin typeface="Arial" panose="020B0604020202020204" pitchFamily="34" charset="0"/>
                        </a:rPr>
                        <a:t>Top-N-Rank,</a:t>
                      </a:r>
                      <a:endParaRPr lang="en-GB" sz="2400" dirty="0">
                        <a:effectLst/>
                      </a:endParaRPr>
                    </a:p>
                    <a:p>
                      <a:pPr algn="ctr"/>
                      <a:r>
                        <a:rPr lang="en-GB" sz="2400" dirty="0">
                          <a:solidFill>
                            <a:srgbClr val="000000"/>
                          </a:solidFill>
                          <a:effectLst/>
                          <a:latin typeface="Arial" panose="020B0604020202020204" pitchFamily="34" charset="0"/>
                        </a:rPr>
                        <a:t>Liang et al, 2018</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a:solidFill>
                            <a:srgbClr val="000000"/>
                          </a:solidFill>
                          <a:effectLst/>
                          <a:latin typeface="Arial" panose="020B0604020202020204" pitchFamily="34" charset="0"/>
                        </a:rPr>
                        <a:t>TFMAP,</a:t>
                      </a:r>
                      <a:endParaRPr lang="en-GB" sz="2400" dirty="0">
                        <a:effectLst/>
                      </a:endParaRPr>
                    </a:p>
                    <a:p>
                      <a:pPr algn="ctr"/>
                      <a:r>
                        <a:rPr lang="en-GB" sz="2400" dirty="0">
                          <a:solidFill>
                            <a:srgbClr val="000000"/>
                          </a:solidFill>
                          <a:effectLst/>
                          <a:latin typeface="Arial" panose="020B0604020202020204" pitchFamily="34" charset="0"/>
                        </a:rPr>
                        <a:t>Shi et al, 2012</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err="1">
                          <a:solidFill>
                            <a:srgbClr val="000000"/>
                          </a:solidFill>
                          <a:effectLst/>
                          <a:latin typeface="Arial" panose="020B0604020202020204" pitchFamily="34" charset="0"/>
                        </a:rPr>
                        <a:t>CLiMF</a:t>
                      </a:r>
                      <a:endParaRPr lang="en-GB" sz="2400" dirty="0">
                        <a:effectLst/>
                      </a:endParaRPr>
                    </a:p>
                    <a:p>
                      <a:pPr algn="ctr"/>
                      <a:r>
                        <a:rPr lang="en-GB" sz="2400" dirty="0">
                          <a:solidFill>
                            <a:srgbClr val="000000"/>
                          </a:solidFill>
                          <a:effectLst/>
                          <a:latin typeface="Arial" panose="020B0604020202020204" pitchFamily="34" charset="0"/>
                        </a:rPr>
                        <a:t>Shi et al, 2012</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1395C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vMerge="1">
                  <a:txBody>
                    <a:bodyPr/>
                    <a:lstStyle/>
                    <a:p>
                      <a:endParaRPr lang="en-NL"/>
                    </a:p>
                  </a:txBody>
                  <a:tcPr/>
                </a:tc>
                <a:extLst>
                  <a:ext uri="{0D108BD9-81ED-4DB2-BD59-A6C34878D82A}">
                    <a16:rowId xmlns:a16="http://schemas.microsoft.com/office/drawing/2014/main" val="1323793990"/>
                  </a:ext>
                </a:extLst>
              </a:tr>
            </a:tbl>
          </a:graphicData>
        </a:graphic>
      </p:graphicFrame>
      <p:pic>
        <p:nvPicPr>
          <p:cNvPr id="7" name="Picture 6">
            <a:extLst>
              <a:ext uri="{FF2B5EF4-FFF2-40B4-BE49-F238E27FC236}">
                <a16:creationId xmlns:a16="http://schemas.microsoft.com/office/drawing/2014/main" id="{459C72A6-70BE-C69D-917F-39576558C054}"/>
              </a:ext>
            </a:extLst>
          </p:cNvPr>
          <p:cNvPicPr>
            <a:picLocks noChangeAspect="1"/>
          </p:cNvPicPr>
          <p:nvPr/>
        </p:nvPicPr>
        <p:blipFill>
          <a:blip r:embed="rId3"/>
          <a:stretch>
            <a:fillRect/>
          </a:stretch>
        </p:blipFill>
        <p:spPr>
          <a:xfrm>
            <a:off x="8961671" y="4901545"/>
            <a:ext cx="3230329" cy="842029"/>
          </a:xfrm>
          <a:prstGeom prst="rect">
            <a:avLst/>
          </a:prstGeom>
        </p:spPr>
      </p:pic>
    </p:spTree>
    <p:extLst>
      <p:ext uri="{BB962C8B-B14F-4D97-AF65-F5344CB8AC3E}">
        <p14:creationId xmlns:p14="http://schemas.microsoft.com/office/powerpoint/2010/main" val="163608598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latin typeface="Arial" panose="020B0604020202020204" pitchFamily="34" charset="0"/>
              </a:rPr>
              <a:t>Optimizing for </a:t>
            </a:r>
            <a:r>
              <a:rPr lang="en-GB" sz="2900" dirty="0" err="1">
                <a:solidFill>
                  <a:srgbClr val="00B0F0"/>
                </a:solidFill>
                <a:latin typeface="Arial" panose="020B0604020202020204" pitchFamily="34" charset="0"/>
              </a:rPr>
              <a:t>nRBP</a:t>
            </a:r>
            <a:endParaRPr lang="en-NL" sz="2900" dirty="0">
              <a:solidFill>
                <a:srgbClr val="00B0F0"/>
              </a:solidFill>
            </a:endParaRPr>
          </a:p>
        </p:txBody>
      </p:sp>
      <p:graphicFrame>
        <p:nvGraphicFramePr>
          <p:cNvPr id="3" name="Table 2">
            <a:extLst>
              <a:ext uri="{FF2B5EF4-FFF2-40B4-BE49-F238E27FC236}">
                <a16:creationId xmlns:a16="http://schemas.microsoft.com/office/drawing/2014/main" id="{038DFE08-9541-7C73-6A27-50E6F23E4826}"/>
              </a:ext>
            </a:extLst>
          </p:cNvPr>
          <p:cNvGraphicFramePr>
            <a:graphicFrameLocks noGrp="1"/>
          </p:cNvGraphicFramePr>
          <p:nvPr>
            <p:extLst>
              <p:ext uri="{D42A27DB-BD31-4B8C-83A1-F6EECF244321}">
                <p14:modId xmlns:p14="http://schemas.microsoft.com/office/powerpoint/2010/main" val="1099938547"/>
              </p:ext>
            </p:extLst>
          </p:nvPr>
        </p:nvGraphicFramePr>
        <p:xfrm>
          <a:off x="708464" y="2098039"/>
          <a:ext cx="10972800" cy="1765664"/>
        </p:xfrm>
        <a:graphic>
          <a:graphicData uri="http://schemas.openxmlformats.org/drawingml/2006/table">
            <a:tbl>
              <a:tblPr/>
              <a:tblGrid>
                <a:gridCol w="2067432">
                  <a:extLst>
                    <a:ext uri="{9D8B030D-6E8A-4147-A177-3AD203B41FA5}">
                      <a16:colId xmlns:a16="http://schemas.microsoft.com/office/drawing/2014/main" val="1307410168"/>
                    </a:ext>
                  </a:extLst>
                </a:gridCol>
                <a:gridCol w="2317835">
                  <a:extLst>
                    <a:ext uri="{9D8B030D-6E8A-4147-A177-3AD203B41FA5}">
                      <a16:colId xmlns:a16="http://schemas.microsoft.com/office/drawing/2014/main" val="3671010855"/>
                    </a:ext>
                  </a:extLst>
                </a:gridCol>
                <a:gridCol w="2138059">
                  <a:extLst>
                    <a:ext uri="{9D8B030D-6E8A-4147-A177-3AD203B41FA5}">
                      <a16:colId xmlns:a16="http://schemas.microsoft.com/office/drawing/2014/main" val="3699200389"/>
                    </a:ext>
                  </a:extLst>
                </a:gridCol>
                <a:gridCol w="2221527">
                  <a:extLst>
                    <a:ext uri="{9D8B030D-6E8A-4147-A177-3AD203B41FA5}">
                      <a16:colId xmlns:a16="http://schemas.microsoft.com/office/drawing/2014/main" val="2526040451"/>
                    </a:ext>
                  </a:extLst>
                </a:gridCol>
                <a:gridCol w="2227947">
                  <a:extLst>
                    <a:ext uri="{9D8B030D-6E8A-4147-A177-3AD203B41FA5}">
                      <a16:colId xmlns:a16="http://schemas.microsoft.com/office/drawing/2014/main" val="1691503193"/>
                    </a:ext>
                  </a:extLst>
                </a:gridCol>
              </a:tblGrid>
              <a:tr h="879622">
                <a:tc>
                  <a:txBody>
                    <a:bodyPr/>
                    <a:lstStyle/>
                    <a:p>
                      <a:br>
                        <a:rPr lang="en-NL" sz="2400" dirty="0">
                          <a:effectLst/>
                          <a:latin typeface="Helvetica" pitchFamily="2" charset="0"/>
                        </a:rPr>
                      </a:br>
                      <a:endParaRPr lang="en-NL" sz="2400" dirty="0">
                        <a:effectLst/>
                        <a:latin typeface="Helvetica" pitchFamily="2" charset="0"/>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err="1">
                          <a:solidFill>
                            <a:srgbClr val="000000"/>
                          </a:solidFill>
                          <a:effectLst/>
                          <a:latin typeface="Arial" panose="020B0604020202020204" pitchFamily="34" charset="0"/>
                        </a:rPr>
                        <a:t>nDCG</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a:solidFill>
                            <a:srgbClr val="000000"/>
                          </a:solidFill>
                          <a:effectLst/>
                          <a:latin typeface="Arial" panose="020B0604020202020204" pitchFamily="34" charset="0"/>
                        </a:rPr>
                        <a:t>AP</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dirty="0">
                          <a:solidFill>
                            <a:srgbClr val="000000"/>
                          </a:solidFill>
                          <a:effectLst/>
                          <a:latin typeface="Arial" panose="020B0604020202020204" pitchFamily="34" charset="0"/>
                        </a:rPr>
                        <a:t>RR</a:t>
                      </a:r>
                      <a:endParaRPr lang="en-GB"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GB" sz="2400">
                          <a:solidFill>
                            <a:srgbClr val="000000"/>
                          </a:solidFill>
                          <a:effectLst/>
                          <a:latin typeface="Arial" panose="020B0604020202020204" pitchFamily="34" charset="0"/>
                        </a:rPr>
                        <a:t>RBP</a:t>
                      </a:r>
                      <a:endParaRPr lang="en-GB"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1395CC"/>
                      </a:solidFill>
                      <a:prstDash val="solid"/>
                      <a:round/>
                      <a:headEnd type="none" w="med" len="med"/>
                      <a:tailEnd type="none" w="med" len="med"/>
                    </a:lnB>
                    <a:solidFill>
                      <a:srgbClr val="FFFFFF"/>
                    </a:solidFill>
                  </a:tcPr>
                </a:tc>
                <a:extLst>
                  <a:ext uri="{0D108BD9-81ED-4DB2-BD59-A6C34878D82A}">
                    <a16:rowId xmlns:a16="http://schemas.microsoft.com/office/drawing/2014/main" val="224681433"/>
                  </a:ext>
                </a:extLst>
              </a:tr>
              <a:tr h="886042">
                <a:tc>
                  <a:txBody>
                    <a:bodyPr/>
                    <a:lstStyle/>
                    <a:p>
                      <a:pPr algn="ctr"/>
                      <a:r>
                        <a:rPr lang="en-GB" sz="2400">
                          <a:solidFill>
                            <a:srgbClr val="000000"/>
                          </a:solidFill>
                          <a:effectLst/>
                          <a:latin typeface="Arial" panose="020B0604020202020204" pitchFamily="34" charset="0"/>
                        </a:rPr>
                        <a:t>Range</a:t>
                      </a:r>
                      <a:endParaRPr lang="en-GB" sz="2400">
                        <a:effectLst/>
                      </a:endParaRPr>
                    </a:p>
                  </a:txBody>
                  <a:tcPr marL="0" marR="0" marT="0" marB="0">
                    <a:lnL w="19050" cap="flat" cmpd="sng" algn="ctr">
                      <a:solidFill>
                        <a:srgbClr val="FFFFFF"/>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NL" sz="2400">
                          <a:solidFill>
                            <a:srgbClr val="000000"/>
                          </a:solidFill>
                          <a:effectLst/>
                          <a:latin typeface="Arial" panose="020B0604020202020204" pitchFamily="34" charset="0"/>
                        </a:rPr>
                        <a:t>[0, 1]</a:t>
                      </a:r>
                      <a:endParaRPr lang="en-NL"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NL" sz="2400">
                          <a:solidFill>
                            <a:srgbClr val="000000"/>
                          </a:solidFill>
                          <a:effectLst/>
                          <a:latin typeface="Arial" panose="020B0604020202020204" pitchFamily="34" charset="0"/>
                        </a:rPr>
                        <a:t>[0, 1]</a:t>
                      </a:r>
                      <a:endParaRPr lang="en-NL" sz="240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6FB8B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NL" sz="2400" dirty="0">
                          <a:solidFill>
                            <a:srgbClr val="000000"/>
                          </a:solidFill>
                          <a:effectLst/>
                          <a:latin typeface="Arial" panose="020B0604020202020204" pitchFamily="34" charset="0"/>
                        </a:rPr>
                        <a:t>[0, 1]</a:t>
                      </a:r>
                      <a:endParaRPr lang="en-NL" sz="2400" dirty="0">
                        <a:effectLst/>
                      </a:endParaRPr>
                    </a:p>
                  </a:txBody>
                  <a:tcPr marL="0" marR="0" marT="0" marB="0">
                    <a:lnL w="19050" cap="flat" cmpd="sng" algn="ctr">
                      <a:solidFill>
                        <a:srgbClr val="6FB8BC"/>
                      </a:solidFill>
                      <a:prstDash val="solid"/>
                      <a:round/>
                      <a:headEnd type="none" w="med" len="med"/>
                      <a:tailEnd type="none" w="med" len="med"/>
                    </a:lnL>
                    <a:lnR w="19050" cap="flat" cmpd="sng" algn="ctr">
                      <a:solidFill>
                        <a:srgbClr val="1395CC"/>
                      </a:solidFill>
                      <a:prstDash val="solid"/>
                      <a:round/>
                      <a:headEnd type="none" w="med" len="med"/>
                      <a:tailEnd type="none" w="med" len="med"/>
                    </a:lnR>
                    <a:lnT w="19050" cap="flat" cmpd="sng" algn="ctr">
                      <a:solidFill>
                        <a:srgbClr val="6FB8BC"/>
                      </a:solidFill>
                      <a:prstDash val="solid"/>
                      <a:round/>
                      <a:headEnd type="none" w="med" len="med"/>
                      <a:tailEnd type="none" w="med" len="med"/>
                    </a:lnT>
                    <a:lnB w="19050" cap="flat" cmpd="sng" algn="ctr">
                      <a:solidFill>
                        <a:srgbClr val="6FB8BC"/>
                      </a:solidFill>
                      <a:prstDash val="solid"/>
                      <a:round/>
                      <a:headEnd type="none" w="med" len="med"/>
                      <a:tailEnd type="none" w="med" len="med"/>
                    </a:lnB>
                    <a:solidFill>
                      <a:srgbClr val="FFFFFF"/>
                    </a:solidFill>
                  </a:tcPr>
                </a:tc>
                <a:tc>
                  <a:txBody>
                    <a:bodyPr/>
                    <a:lstStyle/>
                    <a:p>
                      <a:pPr algn="ctr"/>
                      <a:r>
                        <a:rPr lang="en-NL" sz="2400" dirty="0">
                          <a:solidFill>
                            <a:srgbClr val="000000"/>
                          </a:solidFill>
                          <a:effectLst/>
                          <a:latin typeface="Arial" panose="020B0604020202020204" pitchFamily="34" charset="0"/>
                        </a:rPr>
                        <a:t>[0, &lt;1]</a:t>
                      </a:r>
                      <a:endParaRPr lang="en-NL" sz="2400" dirty="0">
                        <a:effectLst/>
                      </a:endParaRPr>
                    </a:p>
                  </a:txBody>
                  <a:tcPr marL="0" marR="0" marT="0" marB="0">
                    <a:lnL w="19050" cap="flat" cmpd="sng" algn="ctr">
                      <a:solidFill>
                        <a:srgbClr val="1395CC"/>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1395CC"/>
                      </a:solidFill>
                      <a:prstDash val="solid"/>
                      <a:round/>
                      <a:headEnd type="none" w="med" len="med"/>
                      <a:tailEnd type="none" w="med" len="med"/>
                    </a:lnT>
                    <a:lnB w="19050" cap="flat" cmpd="sng" algn="ctr">
                      <a:solidFill>
                        <a:srgbClr val="1395CC"/>
                      </a:solidFill>
                      <a:prstDash val="solid"/>
                      <a:round/>
                      <a:headEnd type="none" w="med" len="med"/>
                      <a:tailEnd type="none" w="med" len="med"/>
                    </a:lnB>
                    <a:solidFill>
                      <a:srgbClr val="EDF4E1"/>
                    </a:solidFill>
                  </a:tcPr>
                </a:tc>
                <a:extLst>
                  <a:ext uri="{0D108BD9-81ED-4DB2-BD59-A6C34878D82A}">
                    <a16:rowId xmlns:a16="http://schemas.microsoft.com/office/drawing/2014/main" val="2242435904"/>
                  </a:ext>
                </a:extLst>
              </a:tr>
            </a:tbl>
          </a:graphicData>
        </a:graphic>
      </p:graphicFrame>
      <p:sp>
        <p:nvSpPr>
          <p:cNvPr id="7" name="TextBox 6">
            <a:extLst>
              <a:ext uri="{FF2B5EF4-FFF2-40B4-BE49-F238E27FC236}">
                <a16:creationId xmlns:a16="http://schemas.microsoft.com/office/drawing/2014/main" id="{8FA77560-F1C7-773E-F3A4-B67A3BF88304}"/>
              </a:ext>
            </a:extLst>
          </p:cNvPr>
          <p:cNvSpPr txBox="1"/>
          <p:nvPr/>
        </p:nvSpPr>
        <p:spPr>
          <a:xfrm>
            <a:off x="4833256" y="4343791"/>
            <a:ext cx="252548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NL" sz="2400" dirty="0"/>
              <a:t>DCG -&gt; nDCG</a:t>
            </a:r>
          </a:p>
        </p:txBody>
      </p:sp>
      <p:cxnSp>
        <p:nvCxnSpPr>
          <p:cNvPr id="9" name="Straight Arrow Connector 8">
            <a:extLst>
              <a:ext uri="{FF2B5EF4-FFF2-40B4-BE49-F238E27FC236}">
                <a16:creationId xmlns:a16="http://schemas.microsoft.com/office/drawing/2014/main" id="{49DD6E90-D5DA-F771-BA95-9BB9014CC55C}"/>
              </a:ext>
            </a:extLst>
          </p:cNvPr>
          <p:cNvCxnSpPr/>
          <p:nvPr/>
        </p:nvCxnSpPr>
        <p:spPr>
          <a:xfrm>
            <a:off x="5907315" y="4805456"/>
            <a:ext cx="0" cy="59385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33ED4687-E490-8BC3-06E2-37E1C6DAE335}"/>
              </a:ext>
            </a:extLst>
          </p:cNvPr>
          <p:cNvSpPr txBox="1"/>
          <p:nvPr/>
        </p:nvSpPr>
        <p:spPr>
          <a:xfrm>
            <a:off x="4833256" y="5399314"/>
            <a:ext cx="252548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NL" sz="2400" dirty="0"/>
              <a:t>RBP -&gt; nRBP</a:t>
            </a:r>
          </a:p>
        </p:txBody>
      </p:sp>
    </p:spTree>
    <p:extLst>
      <p:ext uri="{BB962C8B-B14F-4D97-AF65-F5344CB8AC3E}">
        <p14:creationId xmlns:p14="http://schemas.microsoft.com/office/powerpoint/2010/main" val="16410348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Optimizing for </a:t>
            </a:r>
            <a:r>
              <a:rPr lang="en-GB" sz="2900" dirty="0" err="1">
                <a:solidFill>
                  <a:srgbClr val="00B0F0"/>
                </a:solidFill>
                <a:effectLst/>
                <a:latin typeface="Arial" panose="020B0604020202020204" pitchFamily="34" charset="0"/>
              </a:rPr>
              <a:t>nRBP</a:t>
            </a:r>
            <a:r>
              <a:rPr lang="en-GB" sz="2900" dirty="0">
                <a:solidFill>
                  <a:srgbClr val="00B0F0"/>
                </a:solidFill>
                <a:latin typeface="Arial" panose="020B0604020202020204" pitchFamily="34" charset="0"/>
              </a:rPr>
              <a:t>: Listwise</a:t>
            </a:r>
            <a:endParaRPr lang="en-NL" sz="2900" dirty="0">
              <a:solidFill>
                <a:srgbClr val="00B0F0"/>
              </a:solidFill>
            </a:endParaRPr>
          </a:p>
        </p:txBody>
      </p:sp>
      <p:sp>
        <p:nvSpPr>
          <p:cNvPr id="6" name="Tijdelijke aanduiding voor verticale tekst 8">
            <a:extLst>
              <a:ext uri="{FF2B5EF4-FFF2-40B4-BE49-F238E27FC236}">
                <a16:creationId xmlns:a16="http://schemas.microsoft.com/office/drawing/2014/main" id="{FF24AC74-8C01-F769-B23B-C10E6DC69F20}"/>
              </a:ext>
            </a:extLst>
          </p:cNvPr>
          <p:cNvSpPr txBox="1">
            <a:spLocks/>
          </p:cNvSpPr>
          <p:nvPr/>
        </p:nvSpPr>
        <p:spPr>
          <a:xfrm>
            <a:off x="1407318" y="2510133"/>
            <a:ext cx="10076217" cy="43478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solidFill>
                  <a:srgbClr val="000000"/>
                </a:solidFill>
                <a:effectLst/>
                <a:latin typeface="Arial" panose="020B0604020202020204" pitchFamily="34" charset="0"/>
              </a:rPr>
              <a:t>Optimize for an upper bound based on logarithmic transformation and Jensen inequality;</a:t>
            </a:r>
          </a:p>
          <a:p>
            <a:pPr>
              <a:buFont typeface="Arial" panose="020B0604020202020204" pitchFamily="34" charset="0"/>
              <a:buChar char="•"/>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Independent of the hyperparameter </a:t>
            </a:r>
            <a:r>
              <a:rPr lang="en-GB" sz="2400" i="1" dirty="0">
                <a:solidFill>
                  <a:srgbClr val="000000"/>
                </a:solidFill>
                <a:effectLst/>
                <a:latin typeface="Arial" panose="020B0604020202020204" pitchFamily="34" charset="0"/>
              </a:rPr>
              <a:t>p</a:t>
            </a:r>
            <a:r>
              <a:rPr lang="en-GB" sz="2400" dirty="0">
                <a:solidFill>
                  <a:srgbClr val="000000"/>
                </a:solidFill>
                <a:effectLst/>
                <a:latin typeface="Arial" panose="020B0604020202020204" pitchFamily="34" charset="0"/>
              </a:rPr>
              <a:t>;</a:t>
            </a:r>
          </a:p>
          <a:p>
            <a:pPr>
              <a:buFont typeface="Arial" panose="020B0604020202020204" pitchFamily="34" charset="0"/>
              <a:buChar char="•"/>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Lower bound = 0; upper bound not fixed;</a:t>
            </a:r>
          </a:p>
          <a:p>
            <a:pPr>
              <a:buFont typeface="Arial" panose="020B0604020202020204" pitchFamily="34" charset="0"/>
              <a:buChar char="•"/>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Active users with more items are more important.</a:t>
            </a:r>
          </a:p>
        </p:txBody>
      </p:sp>
      <p:pic>
        <p:nvPicPr>
          <p:cNvPr id="3" name="Picture 2">
            <a:extLst>
              <a:ext uri="{FF2B5EF4-FFF2-40B4-BE49-F238E27FC236}">
                <a16:creationId xmlns:a16="http://schemas.microsoft.com/office/drawing/2014/main" id="{8108716C-7A23-3438-4F29-9DE15949C9D7}"/>
              </a:ext>
            </a:extLst>
          </p:cNvPr>
          <p:cNvPicPr>
            <a:picLocks noChangeAspect="1"/>
          </p:cNvPicPr>
          <p:nvPr/>
        </p:nvPicPr>
        <p:blipFill>
          <a:blip r:embed="rId3"/>
          <a:stretch>
            <a:fillRect/>
          </a:stretch>
        </p:blipFill>
        <p:spPr>
          <a:xfrm>
            <a:off x="2730035" y="1249136"/>
            <a:ext cx="6108700" cy="1282700"/>
          </a:xfrm>
          <a:prstGeom prst="rect">
            <a:avLst/>
          </a:prstGeom>
        </p:spPr>
      </p:pic>
    </p:spTree>
    <p:extLst>
      <p:ext uri="{BB962C8B-B14F-4D97-AF65-F5344CB8AC3E}">
        <p14:creationId xmlns:p14="http://schemas.microsoft.com/office/powerpoint/2010/main" val="228038632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981436" cy="5229851"/>
          </a:xfrm>
        </p:spPr>
        <p:txBody>
          <a:bodyPr/>
          <a:lstStyle/>
          <a:p>
            <a:r>
              <a:rPr lang="en-US" altLang="zh-CN" dirty="0">
                <a:latin typeface="Roboto Slab Medium" pitchFamily="2" charset="0"/>
                <a:ea typeface="Roboto Slab Medium" pitchFamily="2" charset="0"/>
              </a:rPr>
              <a:t>Experiments</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26</a:t>
            </a:fld>
            <a:endParaRPr lang="nl-NL"/>
          </a:p>
        </p:txBody>
      </p:sp>
    </p:spTree>
    <p:extLst>
      <p:ext uri="{BB962C8B-B14F-4D97-AF65-F5344CB8AC3E}">
        <p14:creationId xmlns:p14="http://schemas.microsoft.com/office/powerpoint/2010/main" val="127318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Datasets</a:t>
            </a:r>
            <a:endParaRPr lang="en-NL" sz="2900" dirty="0">
              <a:solidFill>
                <a:srgbClr val="00B0F0"/>
              </a:solidFill>
            </a:endParaRPr>
          </a:p>
        </p:txBody>
      </p:sp>
      <p:pic>
        <p:nvPicPr>
          <p:cNvPr id="5" name="Picture 4">
            <a:extLst>
              <a:ext uri="{FF2B5EF4-FFF2-40B4-BE49-F238E27FC236}">
                <a16:creationId xmlns:a16="http://schemas.microsoft.com/office/drawing/2014/main" id="{D77105F5-2717-B389-C78D-7992196873C9}"/>
              </a:ext>
            </a:extLst>
          </p:cNvPr>
          <p:cNvPicPr>
            <a:picLocks noChangeAspect="1"/>
          </p:cNvPicPr>
          <p:nvPr/>
        </p:nvPicPr>
        <p:blipFill>
          <a:blip r:embed="rId3"/>
          <a:stretch>
            <a:fillRect/>
          </a:stretch>
        </p:blipFill>
        <p:spPr>
          <a:xfrm>
            <a:off x="1672770" y="1406126"/>
            <a:ext cx="9128697" cy="2222445"/>
          </a:xfrm>
          <a:prstGeom prst="rect">
            <a:avLst/>
          </a:prstGeom>
        </p:spPr>
      </p:pic>
      <p:sp>
        <p:nvSpPr>
          <p:cNvPr id="7" name="Tijdelijke aanduiding voor verticale tekst 8">
            <a:extLst>
              <a:ext uri="{FF2B5EF4-FFF2-40B4-BE49-F238E27FC236}">
                <a16:creationId xmlns:a16="http://schemas.microsoft.com/office/drawing/2014/main" id="{2FDA8549-7290-A6F4-42C4-9046E172D602}"/>
              </a:ext>
            </a:extLst>
          </p:cNvPr>
          <p:cNvSpPr txBox="1">
            <a:spLocks/>
          </p:cNvSpPr>
          <p:nvPr/>
        </p:nvSpPr>
        <p:spPr>
          <a:xfrm>
            <a:off x="1390533" y="3875315"/>
            <a:ext cx="10093002"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Binarization: threshold=4 for graded datasets</a:t>
            </a:r>
          </a:p>
          <a:p>
            <a:pPr>
              <a:buFont typeface="Arial" panose="020B0604020202020204" pitchFamily="34" charset="0"/>
              <a:buChar char="•"/>
            </a:pPr>
            <a:r>
              <a:rPr lang="en-GB" sz="2400" dirty="0">
                <a:solidFill>
                  <a:srgbClr val="000000"/>
                </a:solidFill>
                <a:effectLst/>
                <a:latin typeface="Arial" panose="020B0604020202020204" pitchFamily="34" charset="0"/>
              </a:rPr>
              <a:t>25-core filtering</a:t>
            </a:r>
          </a:p>
          <a:p>
            <a:pPr>
              <a:buFont typeface="Arial" panose="020B0604020202020204" pitchFamily="34" charset="0"/>
              <a:buChar char="•"/>
            </a:pPr>
            <a:r>
              <a:rPr lang="en-GB" sz="2400" dirty="0">
                <a:solidFill>
                  <a:srgbClr val="000000"/>
                </a:solidFill>
                <a:effectLst/>
                <a:latin typeface="Arial" panose="020B0604020202020204" pitchFamily="34" charset="0"/>
              </a:rPr>
              <a:t>User-level split with </a:t>
            </a:r>
            <a:r>
              <a:rPr lang="en-GB" sz="2400" dirty="0" err="1">
                <a:solidFill>
                  <a:srgbClr val="000000"/>
                </a:solidFill>
                <a:effectLst/>
                <a:latin typeface="Arial" panose="020B0604020202020204" pitchFamily="34" charset="0"/>
              </a:rPr>
              <a:t>Train:Test</a:t>
            </a:r>
            <a:r>
              <a:rPr lang="en-GB" sz="2400" dirty="0">
                <a:latin typeface="Arial" panose="020B0604020202020204" pitchFamily="34" charset="0"/>
              </a:rPr>
              <a:t>=4:1 (&gt;=5 items per user for testing)</a:t>
            </a:r>
            <a:endParaRPr lang="en-GB" sz="24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9201580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Protocols</a:t>
            </a:r>
            <a:endParaRPr lang="en-NL" sz="2900" dirty="0">
              <a:solidFill>
                <a:srgbClr val="00B0F0"/>
              </a:solidFill>
            </a:endParaRPr>
          </a:p>
        </p:txBody>
      </p:sp>
      <p:sp>
        <p:nvSpPr>
          <p:cNvPr id="7" name="Tijdelijke aanduiding voor verticale tekst 8">
            <a:extLst>
              <a:ext uri="{FF2B5EF4-FFF2-40B4-BE49-F238E27FC236}">
                <a16:creationId xmlns:a16="http://schemas.microsoft.com/office/drawing/2014/main" id="{2FDA8549-7290-A6F4-42C4-9046E172D602}"/>
              </a:ext>
            </a:extLst>
          </p:cNvPr>
          <p:cNvSpPr txBox="1">
            <a:spLocks/>
          </p:cNvSpPr>
          <p:nvPr/>
        </p:nvSpPr>
        <p:spPr>
          <a:xfrm>
            <a:off x="1187333" y="1237343"/>
            <a:ext cx="10093002"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3 different splits per dataset;</a:t>
            </a:r>
          </a:p>
          <a:p>
            <a:pPr marL="0" indent="0">
              <a:buNone/>
            </a:pP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Evaluation Metrics: </a:t>
            </a:r>
            <a:r>
              <a:rPr lang="en-GB" sz="2400" dirty="0" err="1">
                <a:solidFill>
                  <a:srgbClr val="000000"/>
                </a:solidFill>
                <a:effectLst/>
                <a:latin typeface="Arial" panose="020B0604020202020204" pitchFamily="34" charset="0"/>
              </a:rPr>
              <a:t>nDCG</a:t>
            </a:r>
            <a:r>
              <a:rPr lang="en-GB" sz="2400" dirty="0">
                <a:solidFill>
                  <a:srgbClr val="000000"/>
                </a:solidFill>
                <a:effectLst/>
                <a:latin typeface="Arial" panose="020B0604020202020204" pitchFamily="34" charset="0"/>
              </a:rPr>
              <a:t>, AP, RR, RBP.8, RBP.9, RBP.95</a:t>
            </a:r>
          </a:p>
          <a:p>
            <a:pPr>
              <a:buFont typeface="Arial" panose="020B0604020202020204" pitchFamily="34" charset="0"/>
              <a:buChar char="•"/>
            </a:pPr>
            <a:endParaRPr lang="en-GB" sz="2400" dirty="0">
              <a:solidFill>
                <a:srgbClr val="000000"/>
              </a:solidFill>
              <a:effectLst/>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Recommender: Matrix Factorization</a:t>
            </a:r>
            <a:r>
              <a:rPr lang="zh-CN" altLang="en-US" sz="2400" dirty="0">
                <a:solidFill>
                  <a:srgbClr val="000000"/>
                </a:solidFill>
                <a:effectLst/>
                <a:latin typeface="Arial" panose="020B0604020202020204" pitchFamily="34" charset="0"/>
              </a:rPr>
              <a:t> </a:t>
            </a:r>
            <a:r>
              <a:rPr lang="en-US" altLang="zh-CN" sz="2400" dirty="0">
                <a:solidFill>
                  <a:srgbClr val="000000"/>
                </a:solidFill>
                <a:effectLst/>
                <a:latin typeface="Arial" panose="020B0604020202020204" pitchFamily="34" charset="0"/>
              </a:rPr>
              <a:t>(SVD)</a:t>
            </a:r>
            <a:endParaRPr lang="en-GB" sz="2400" dirty="0">
              <a:solidFill>
                <a:srgbClr val="000000"/>
              </a:solidFill>
              <a:effectLst/>
              <a:latin typeface="Arial" panose="020B0604020202020204" pitchFamily="34" charset="0"/>
            </a:endParaRPr>
          </a:p>
          <a:p>
            <a:pPr>
              <a:buFont typeface="Arial" panose="020B0604020202020204" pitchFamily="34" charset="0"/>
              <a:buChar char="•"/>
            </a:pPr>
            <a:endParaRPr lang="en-GB" sz="2400" dirty="0">
              <a:solidFill>
                <a:srgbClr val="000000"/>
              </a:solidFill>
              <a:effectLst/>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Negative Sampling Ratio (NSR): 100%, 200%, 500%</a:t>
            </a:r>
          </a:p>
          <a:p>
            <a:pPr marL="0" indent="0">
              <a:buNone/>
            </a:pPr>
            <a:endParaRPr lang="en-GB" sz="2400" dirty="0">
              <a:solidFill>
                <a:srgbClr val="000000"/>
              </a:solidFill>
              <a:effectLst/>
              <a:latin typeface="Arial" panose="020B0604020202020204" pitchFamily="34" charset="0"/>
            </a:endParaRPr>
          </a:p>
          <a:p>
            <a:pPr>
              <a:buFont typeface="Arial" panose="020B0604020202020204" pitchFamily="34" charset="0"/>
              <a:buChar char="•"/>
            </a:pPr>
            <a:r>
              <a:rPr lang="en-GB" sz="2400" dirty="0">
                <a:latin typeface="Arial" panose="020B0604020202020204" pitchFamily="34" charset="0"/>
              </a:rPr>
              <a:t>Training Checkpoint Selection for listwise </a:t>
            </a:r>
            <a:r>
              <a:rPr lang="en-GB" sz="2400" dirty="0" err="1">
                <a:latin typeface="Arial" panose="020B0604020202020204" pitchFamily="34" charset="0"/>
              </a:rPr>
              <a:t>nRBP</a:t>
            </a:r>
            <a:r>
              <a:rPr lang="en-GB" sz="2400" dirty="0">
                <a:latin typeface="Arial" panose="020B0604020202020204" pitchFamily="34" charset="0"/>
              </a:rPr>
              <a:t> is based on the optimal performance value of different p’s.</a:t>
            </a:r>
            <a:endParaRPr lang="en-GB" sz="240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754484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Overall Performance</a:t>
            </a:r>
            <a:endParaRPr lang="en-NL" sz="2900" dirty="0">
              <a:solidFill>
                <a:srgbClr val="00B0F0"/>
              </a:solidFill>
            </a:endParaRPr>
          </a:p>
        </p:txBody>
      </p:sp>
      <p:pic>
        <p:nvPicPr>
          <p:cNvPr id="3" name="Picture 2">
            <a:extLst>
              <a:ext uri="{FF2B5EF4-FFF2-40B4-BE49-F238E27FC236}">
                <a16:creationId xmlns:a16="http://schemas.microsoft.com/office/drawing/2014/main" id="{BEE99829-8475-2F51-D332-8E82BC1BEDE6}"/>
              </a:ext>
            </a:extLst>
          </p:cNvPr>
          <p:cNvPicPr>
            <a:picLocks noChangeAspect="1"/>
          </p:cNvPicPr>
          <p:nvPr/>
        </p:nvPicPr>
        <p:blipFill>
          <a:blip r:embed="rId3"/>
          <a:stretch>
            <a:fillRect/>
          </a:stretch>
        </p:blipFill>
        <p:spPr>
          <a:xfrm>
            <a:off x="839395" y="1204686"/>
            <a:ext cx="10564665" cy="4470400"/>
          </a:xfrm>
          <a:prstGeom prst="rect">
            <a:avLst/>
          </a:prstGeom>
        </p:spPr>
      </p:pic>
    </p:spTree>
    <p:extLst>
      <p:ext uri="{BB962C8B-B14F-4D97-AF65-F5344CB8AC3E}">
        <p14:creationId xmlns:p14="http://schemas.microsoft.com/office/powerpoint/2010/main" val="8132092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ultistakeholder Recommender Systems | SpringerLink">
            <a:extLst>
              <a:ext uri="{FF2B5EF4-FFF2-40B4-BE49-F238E27FC236}">
                <a16:creationId xmlns:a16="http://schemas.microsoft.com/office/drawing/2014/main" id="{980FC2FC-AD5A-6C72-0371-83AB4A87A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94" y="820614"/>
            <a:ext cx="4400441" cy="5216769"/>
          </a:xfrm>
          <a:prstGeom prst="rect">
            <a:avLst/>
          </a:prstGeom>
          <a:noFill/>
          <a:extLst>
            <a:ext uri="{909E8E84-426E-40DD-AFC4-6F175D3DCCD1}">
              <a14:hiddenFill xmlns:a14="http://schemas.microsoft.com/office/drawing/2010/main">
                <a:solidFill>
                  <a:srgbClr val="FFFFFF"/>
                </a:solidFill>
              </a14:hiddenFill>
            </a:ext>
          </a:extLst>
        </p:spPr>
      </p:pic>
      <p:sp>
        <p:nvSpPr>
          <p:cNvPr id="3157" name="Titel 9"/>
          <p:cNvSpPr txBox="1">
            <a:spLocks noGrp="1"/>
          </p:cNvSpPr>
          <p:nvPr>
            <p:ph type="title"/>
          </p:nvPr>
        </p:nvSpPr>
        <p:spPr>
          <a:xfrm>
            <a:off x="633428" y="205101"/>
            <a:ext cx="10775072" cy="490401"/>
          </a:xfrm>
          <a:prstGeom prst="rect">
            <a:avLst/>
          </a:prstGeom>
        </p:spPr>
        <p:txBody>
          <a:bodyPr/>
          <a:lstStyle>
            <a:lvl1pPr defTabSz="850391">
              <a:tabLst>
                <a:tab pos="1155700" algn="l"/>
              </a:tabLst>
              <a:defRPr sz="2976"/>
            </a:lvl1pPr>
          </a:lstStyle>
          <a:p>
            <a:r>
              <a:rPr lang="en-NL" dirty="0"/>
              <a:t>Recomm</a:t>
            </a:r>
            <a:r>
              <a:rPr lang="en-US" altLang="zh-CN" dirty="0"/>
              <a:t>ender</a:t>
            </a:r>
            <a:r>
              <a:rPr lang="zh-CN" altLang="en-US" dirty="0"/>
              <a:t> </a:t>
            </a:r>
            <a:r>
              <a:rPr lang="en-US" altLang="zh-CN" dirty="0"/>
              <a:t>Systems:</a:t>
            </a:r>
            <a:r>
              <a:rPr lang="zh-CN" altLang="en-US" dirty="0"/>
              <a:t> </a:t>
            </a:r>
            <a:r>
              <a:rPr lang="en-US" altLang="zh-CN" dirty="0"/>
              <a:t>Multi-stakeholder</a:t>
            </a:r>
            <a:r>
              <a:rPr lang="zh-CN" altLang="en-US" dirty="0"/>
              <a:t> </a:t>
            </a:r>
            <a:r>
              <a:rPr lang="en-US" altLang="zh-CN" dirty="0"/>
              <a:t>and</a:t>
            </a:r>
            <a:r>
              <a:rPr lang="zh-CN" altLang="en-US" dirty="0"/>
              <a:t> </a:t>
            </a:r>
            <a:r>
              <a:rPr lang="en-US" altLang="zh-CN" dirty="0"/>
              <a:t>Users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1026" name="Picture 2" descr="How to suggest products to consumers?">
            <a:extLst>
              <a:ext uri="{FF2B5EF4-FFF2-40B4-BE49-F238E27FC236}">
                <a16:creationId xmlns:a16="http://schemas.microsoft.com/office/drawing/2014/main" id="{D98B90BF-FFC7-14EA-ACE5-DFF1C6F97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347" y="1596504"/>
            <a:ext cx="3377602" cy="3360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Overall Effectiveness: by Metrics Used for Optimization</a:t>
            </a:r>
            <a:endParaRPr lang="en-NL" sz="2900" dirty="0">
              <a:solidFill>
                <a:srgbClr val="00B0F0"/>
              </a:solidFill>
            </a:endParaRPr>
          </a:p>
        </p:txBody>
      </p:sp>
      <p:pic>
        <p:nvPicPr>
          <p:cNvPr id="4" name="Picture 3">
            <a:extLst>
              <a:ext uri="{FF2B5EF4-FFF2-40B4-BE49-F238E27FC236}">
                <a16:creationId xmlns:a16="http://schemas.microsoft.com/office/drawing/2014/main" id="{2F0D3F08-4AB4-3988-306C-D6DB7F964695}"/>
              </a:ext>
            </a:extLst>
          </p:cNvPr>
          <p:cNvPicPr>
            <a:picLocks noChangeAspect="1"/>
          </p:cNvPicPr>
          <p:nvPr/>
        </p:nvPicPr>
        <p:blipFill>
          <a:blip r:embed="rId3"/>
          <a:stretch>
            <a:fillRect/>
          </a:stretch>
        </p:blipFill>
        <p:spPr>
          <a:xfrm>
            <a:off x="2220685" y="1012444"/>
            <a:ext cx="8708572" cy="5544457"/>
          </a:xfrm>
          <a:prstGeom prst="rect">
            <a:avLst/>
          </a:prstGeom>
        </p:spPr>
      </p:pic>
    </p:spTree>
    <p:extLst>
      <p:ext uri="{BB962C8B-B14F-4D97-AF65-F5344CB8AC3E}">
        <p14:creationId xmlns:p14="http://schemas.microsoft.com/office/powerpoint/2010/main" val="17876709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a:solidFill>
                  <a:srgbClr val="00B0F0"/>
                </a:solidFill>
                <a:effectLst/>
                <a:latin typeface="Arial" panose="020B0604020202020204" pitchFamily="34" charset="0"/>
              </a:rPr>
              <a:t>Overall Effectiveness: by Datasets</a:t>
            </a:r>
            <a:endParaRPr lang="en-NL" sz="2900" dirty="0">
              <a:solidFill>
                <a:srgbClr val="00B0F0"/>
              </a:solidFill>
            </a:endParaRPr>
          </a:p>
        </p:txBody>
      </p:sp>
      <p:pic>
        <p:nvPicPr>
          <p:cNvPr id="3" name="Picture 2">
            <a:extLst>
              <a:ext uri="{FF2B5EF4-FFF2-40B4-BE49-F238E27FC236}">
                <a16:creationId xmlns:a16="http://schemas.microsoft.com/office/drawing/2014/main" id="{12F1B4D6-338E-E028-AF66-3E986B286E4E}"/>
              </a:ext>
            </a:extLst>
          </p:cNvPr>
          <p:cNvPicPr>
            <a:picLocks noChangeAspect="1"/>
          </p:cNvPicPr>
          <p:nvPr/>
        </p:nvPicPr>
        <p:blipFill>
          <a:blip r:embed="rId3"/>
          <a:stretch>
            <a:fillRect/>
          </a:stretch>
        </p:blipFill>
        <p:spPr>
          <a:xfrm>
            <a:off x="568979" y="1012443"/>
            <a:ext cx="11424002" cy="4830417"/>
          </a:xfrm>
          <a:prstGeom prst="rect">
            <a:avLst/>
          </a:prstGeom>
        </p:spPr>
      </p:pic>
    </p:spTree>
    <p:extLst>
      <p:ext uri="{BB962C8B-B14F-4D97-AF65-F5344CB8AC3E}">
        <p14:creationId xmlns:p14="http://schemas.microsoft.com/office/powerpoint/2010/main" val="416320531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28AE-291A-02BE-1937-8068981D83C0}"/>
              </a:ext>
            </a:extLst>
          </p:cNvPr>
          <p:cNvSpPr>
            <a:spLocks noGrp="1"/>
          </p:cNvSpPr>
          <p:nvPr>
            <p:ph type="title"/>
          </p:nvPr>
        </p:nvSpPr>
        <p:spPr>
          <a:xfrm>
            <a:off x="708464" y="522043"/>
            <a:ext cx="10775071" cy="490401"/>
          </a:xfrm>
        </p:spPr>
        <p:txBody>
          <a:bodyPr>
            <a:normAutofit/>
          </a:bodyPr>
          <a:lstStyle/>
          <a:p>
            <a:r>
              <a:rPr lang="en-GB" sz="2900" dirty="0" err="1">
                <a:solidFill>
                  <a:srgbClr val="00B0F0"/>
                </a:solidFill>
                <a:effectLst/>
                <a:latin typeface="Arial" panose="020B0604020202020204" pitchFamily="34" charset="0"/>
              </a:rPr>
              <a:t>Invididual</a:t>
            </a:r>
            <a:r>
              <a:rPr lang="en-GB" sz="2900" dirty="0">
                <a:solidFill>
                  <a:srgbClr val="00B0F0"/>
                </a:solidFill>
                <a:effectLst/>
                <a:latin typeface="Arial" panose="020B0604020202020204" pitchFamily="34" charset="0"/>
              </a:rPr>
              <a:t> Analysis on </a:t>
            </a:r>
            <a:r>
              <a:rPr lang="en-GB" sz="2900" dirty="0" err="1">
                <a:solidFill>
                  <a:srgbClr val="00B0F0"/>
                </a:solidFill>
                <a:effectLst/>
                <a:latin typeface="Arial" panose="020B0604020202020204" pitchFamily="34" charset="0"/>
              </a:rPr>
              <a:t>nRBP</a:t>
            </a:r>
            <a:r>
              <a:rPr lang="en-GB" sz="2900" dirty="0">
                <a:solidFill>
                  <a:srgbClr val="00B0F0"/>
                </a:solidFill>
                <a:effectLst/>
                <a:latin typeface="Arial" panose="020B0604020202020204" pitchFamily="34" charset="0"/>
              </a:rPr>
              <a:t>: Fairness for Effectiveness?</a:t>
            </a:r>
            <a:endParaRPr lang="en-NL" sz="2900" dirty="0">
              <a:solidFill>
                <a:srgbClr val="00B0F0"/>
              </a:solidFill>
            </a:endParaRPr>
          </a:p>
        </p:txBody>
      </p:sp>
      <p:pic>
        <p:nvPicPr>
          <p:cNvPr id="4" name="Picture 3">
            <a:extLst>
              <a:ext uri="{FF2B5EF4-FFF2-40B4-BE49-F238E27FC236}">
                <a16:creationId xmlns:a16="http://schemas.microsoft.com/office/drawing/2014/main" id="{98D6BC45-56C0-007A-E7D8-C47395ACA918}"/>
              </a:ext>
            </a:extLst>
          </p:cNvPr>
          <p:cNvPicPr>
            <a:picLocks noChangeAspect="1"/>
          </p:cNvPicPr>
          <p:nvPr/>
        </p:nvPicPr>
        <p:blipFill>
          <a:blip r:embed="rId3"/>
          <a:stretch>
            <a:fillRect/>
          </a:stretch>
        </p:blipFill>
        <p:spPr>
          <a:xfrm>
            <a:off x="204826" y="1072602"/>
            <a:ext cx="11782347" cy="4233324"/>
          </a:xfrm>
          <a:prstGeom prst="rect">
            <a:avLst/>
          </a:prstGeom>
        </p:spPr>
      </p:pic>
    </p:spTree>
    <p:extLst>
      <p:ext uri="{BB962C8B-B14F-4D97-AF65-F5344CB8AC3E}">
        <p14:creationId xmlns:p14="http://schemas.microsoft.com/office/powerpoint/2010/main" val="14714276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altLang="zh-CN" dirty="0"/>
              <a:t>Insights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4" name="Tijdelijke aanduiding voor verticale tekst 8">
            <a:extLst>
              <a:ext uri="{FF2B5EF4-FFF2-40B4-BE49-F238E27FC236}">
                <a16:creationId xmlns:a16="http://schemas.microsoft.com/office/drawing/2014/main" id="{F40308B1-BA54-5920-865E-7049A0E6B067}"/>
              </a:ext>
            </a:extLst>
          </p:cNvPr>
          <p:cNvSpPr txBox="1">
            <a:spLocks/>
          </p:cNvSpPr>
          <p:nvPr/>
        </p:nvSpPr>
        <p:spPr>
          <a:xfrm>
            <a:off x="633428" y="1250767"/>
            <a:ext cx="11253772"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GB" sz="2400" dirty="0"/>
              <a:t>It is not necessarily the best to optimize for the same metric used for evaluation in ranking-based recommender systems;</a:t>
            </a:r>
          </a:p>
          <a:p>
            <a:endParaRPr lang="en-GB" altLang="zh-CN" sz="2400" dirty="0"/>
          </a:p>
          <a:p>
            <a:r>
              <a:rPr lang="en-US" altLang="zh-CN" sz="2400" dirty="0"/>
              <a:t>There</a:t>
            </a:r>
            <a:r>
              <a:rPr lang="zh-CN" altLang="en-US" sz="2400" dirty="0"/>
              <a:t> </a:t>
            </a:r>
            <a:r>
              <a:rPr lang="en-US" altLang="zh-CN" sz="2400" dirty="0"/>
              <a:t>is</a:t>
            </a:r>
            <a:r>
              <a:rPr lang="zh-CN" altLang="en-US" sz="2400" dirty="0"/>
              <a:t> </a:t>
            </a:r>
            <a:r>
              <a:rPr lang="en-US" altLang="zh-CN" sz="2400" dirty="0"/>
              <a:t>one</a:t>
            </a:r>
            <a:r>
              <a:rPr lang="zh-CN" altLang="en-US" sz="2400" dirty="0"/>
              <a:t> </a:t>
            </a:r>
            <a:r>
              <a:rPr lang="en-US" altLang="zh-CN" sz="2400" dirty="0"/>
              <a:t>metric,</a:t>
            </a:r>
            <a:r>
              <a:rPr lang="zh-CN" altLang="en-US" sz="2400" dirty="0"/>
              <a:t> </a:t>
            </a:r>
            <a:r>
              <a:rPr lang="en-US" altLang="zh-CN" sz="2400" dirty="0"/>
              <a:t>namely</a:t>
            </a:r>
            <a:r>
              <a:rPr lang="zh-CN" altLang="en-US" sz="2400" dirty="0"/>
              <a:t> </a:t>
            </a:r>
            <a:r>
              <a:rPr lang="en-US" altLang="zh-CN" sz="2400" dirty="0"/>
              <a:t>RBP,</a:t>
            </a:r>
            <a:r>
              <a:rPr lang="zh-CN" altLang="en-US" sz="2400" dirty="0"/>
              <a:t> </a:t>
            </a:r>
            <a:r>
              <a:rPr lang="en-US" altLang="zh-CN" sz="2400" dirty="0"/>
              <a:t>to</a:t>
            </a:r>
            <a:r>
              <a:rPr lang="zh-CN" altLang="en-US" sz="2400" dirty="0"/>
              <a:t> </a:t>
            </a:r>
            <a:r>
              <a:rPr lang="en-US" altLang="zh-CN" sz="2400" dirty="0"/>
              <a:t>be</a:t>
            </a:r>
            <a:r>
              <a:rPr lang="zh-CN" altLang="en-US" sz="2400" dirty="0"/>
              <a:t> </a:t>
            </a:r>
            <a:r>
              <a:rPr lang="en-US" altLang="zh-CN" sz="2400" dirty="0"/>
              <a:t>a</a:t>
            </a:r>
            <a:r>
              <a:rPr lang="zh-CN" altLang="en-US" sz="2400" dirty="0"/>
              <a:t> </a:t>
            </a:r>
            <a:r>
              <a:rPr lang="en-US" altLang="zh-CN" sz="2400" dirty="0"/>
              <a:t>promising</a:t>
            </a:r>
            <a:r>
              <a:rPr lang="zh-CN" altLang="en-US" sz="2400" dirty="0"/>
              <a:t> </a:t>
            </a:r>
            <a:r>
              <a:rPr lang="en-US" altLang="zh-CN" sz="2400" dirty="0"/>
              <a:t>alternative</a:t>
            </a:r>
            <a:r>
              <a:rPr lang="zh-CN" altLang="en-US" sz="2400" dirty="0"/>
              <a:t> </a:t>
            </a:r>
            <a:r>
              <a:rPr lang="en-US" altLang="zh-CN" sz="2400" dirty="0"/>
              <a:t>to</a:t>
            </a:r>
            <a:r>
              <a:rPr lang="zh-CN" altLang="en-US" sz="2400" dirty="0"/>
              <a:t> </a:t>
            </a:r>
            <a:r>
              <a:rPr lang="en-US" altLang="zh-CN" sz="2400" dirty="0"/>
              <a:t>serve</a:t>
            </a:r>
            <a:r>
              <a:rPr lang="zh-CN" altLang="en-US" sz="2400" dirty="0"/>
              <a:t> </a:t>
            </a:r>
            <a:r>
              <a:rPr lang="en-US" altLang="zh-CN" sz="2400" dirty="0"/>
              <a:t>as</a:t>
            </a:r>
            <a:r>
              <a:rPr lang="zh-CN" altLang="en-US" sz="2400" dirty="0"/>
              <a:t> </a:t>
            </a:r>
            <a:r>
              <a:rPr lang="en-US" altLang="zh-CN" sz="2400" dirty="0"/>
              <a:t>the</a:t>
            </a:r>
            <a:r>
              <a:rPr lang="zh-CN" altLang="en-US" sz="2400" dirty="0"/>
              <a:t> </a:t>
            </a:r>
            <a:r>
              <a:rPr lang="en-US" altLang="zh-CN" sz="2400" dirty="0"/>
              <a:t>optimization</a:t>
            </a:r>
            <a:r>
              <a:rPr lang="zh-CN" altLang="en-US" sz="2400" dirty="0"/>
              <a:t> </a:t>
            </a:r>
            <a:r>
              <a:rPr lang="en-US" altLang="zh-CN" sz="2400" dirty="0"/>
              <a:t>target;</a:t>
            </a:r>
          </a:p>
          <a:p>
            <a:endParaRPr lang="en-US" altLang="zh-CN" sz="2400" dirty="0"/>
          </a:p>
          <a:p>
            <a:r>
              <a:rPr lang="en-US" altLang="zh-CN" sz="2400" dirty="0"/>
              <a:t>The</a:t>
            </a:r>
            <a:r>
              <a:rPr lang="zh-CN" altLang="en-US" sz="2400" dirty="0"/>
              <a:t> </a:t>
            </a:r>
            <a:r>
              <a:rPr lang="en-GB" sz="2400" dirty="0"/>
              <a:t>RBP-</a:t>
            </a:r>
            <a:r>
              <a:rPr lang="en-US" altLang="zh-CN" sz="2400" dirty="0"/>
              <a:t>inspired</a:t>
            </a:r>
            <a:r>
              <a:rPr lang="zh-CN" altLang="en-US" sz="2400" dirty="0"/>
              <a:t> </a:t>
            </a:r>
            <a:r>
              <a:rPr lang="en-US" altLang="zh-CN" sz="2400" dirty="0"/>
              <a:t>optimization</a:t>
            </a:r>
            <a:r>
              <a:rPr lang="zh-CN" altLang="en-US" sz="2400" dirty="0"/>
              <a:t> </a:t>
            </a:r>
            <a:r>
              <a:rPr lang="en-US" altLang="zh-CN" sz="2400" dirty="0"/>
              <a:t>target</a:t>
            </a:r>
            <a:r>
              <a:rPr lang="zh-CN" altLang="en-US" sz="2400" dirty="0"/>
              <a:t> </a:t>
            </a:r>
            <a:r>
              <a:rPr lang="en-GB" sz="2400" dirty="0"/>
              <a:t>improves the utility of </a:t>
            </a:r>
            <a:r>
              <a:rPr lang="en-US" altLang="zh-CN" sz="2400" dirty="0"/>
              <a:t>both</a:t>
            </a:r>
            <a:r>
              <a:rPr lang="zh-CN" altLang="en-US" sz="2400" dirty="0"/>
              <a:t> </a:t>
            </a:r>
            <a:r>
              <a:rPr lang="en-US" altLang="zh-CN" sz="2400" dirty="0"/>
              <a:t>active</a:t>
            </a:r>
            <a:r>
              <a:rPr lang="zh-CN" altLang="en-US" sz="2400" dirty="0"/>
              <a:t> </a:t>
            </a:r>
            <a:r>
              <a:rPr lang="en-US" altLang="zh-CN" sz="2400" dirty="0"/>
              <a:t>and</a:t>
            </a:r>
            <a:r>
              <a:rPr lang="zh-CN" altLang="en-US" sz="2400" dirty="0"/>
              <a:t> </a:t>
            </a:r>
            <a:r>
              <a:rPr lang="en-US" altLang="zh-CN" sz="2400" dirty="0"/>
              <a:t>inactive</a:t>
            </a:r>
            <a:r>
              <a:rPr lang="zh-CN" altLang="en-US" sz="2400" dirty="0"/>
              <a:t> </a:t>
            </a:r>
            <a:r>
              <a:rPr lang="en-US" altLang="zh-CN" sz="2400" dirty="0"/>
              <a:t>users,</a:t>
            </a:r>
            <a:r>
              <a:rPr lang="zh-CN" altLang="en-US" sz="2400" dirty="0"/>
              <a:t> </a:t>
            </a:r>
            <a:r>
              <a:rPr lang="en-US" altLang="zh-CN" sz="2400" dirty="0"/>
              <a:t>but</a:t>
            </a:r>
            <a:r>
              <a:rPr lang="zh-CN" altLang="en-US" sz="2400" dirty="0"/>
              <a:t> </a:t>
            </a:r>
            <a:r>
              <a:rPr lang="en-US" altLang="zh-CN" sz="2400" dirty="0"/>
              <a:t>favors</a:t>
            </a:r>
            <a:r>
              <a:rPr lang="zh-CN" altLang="en-US" sz="2400" dirty="0"/>
              <a:t> </a:t>
            </a:r>
            <a:r>
              <a:rPr lang="en-US" altLang="zh-CN" sz="2400" dirty="0"/>
              <a:t>more</a:t>
            </a:r>
            <a:r>
              <a:rPr lang="zh-CN" altLang="en-US" sz="2400" dirty="0"/>
              <a:t> </a:t>
            </a:r>
            <a:r>
              <a:rPr lang="en-US" altLang="zh-CN" sz="2400" dirty="0"/>
              <a:t>on</a:t>
            </a:r>
            <a:r>
              <a:rPr lang="zh-CN" altLang="en-US" sz="2400" dirty="0"/>
              <a:t> </a:t>
            </a:r>
            <a:r>
              <a:rPr lang="en-US" altLang="zh-CN" sz="2400" dirty="0"/>
              <a:t>active</a:t>
            </a:r>
            <a:r>
              <a:rPr lang="zh-CN" altLang="en-US" sz="2400" dirty="0"/>
              <a:t> </a:t>
            </a:r>
            <a:r>
              <a:rPr lang="en-US" altLang="zh-CN" sz="2400" dirty="0"/>
              <a:t>users.</a:t>
            </a:r>
          </a:p>
          <a:p>
            <a:endParaRPr lang="en-US" altLang="zh-CN" sz="2400" dirty="0"/>
          </a:p>
        </p:txBody>
      </p:sp>
      <p:sp>
        <p:nvSpPr>
          <p:cNvPr id="6" name="TextBox 5">
            <a:extLst>
              <a:ext uri="{FF2B5EF4-FFF2-40B4-BE49-F238E27FC236}">
                <a16:creationId xmlns:a16="http://schemas.microsoft.com/office/drawing/2014/main" id="{C1C870E6-6CE7-F2F5-4930-1CDC4C52695B}"/>
              </a:ext>
            </a:extLst>
          </p:cNvPr>
          <p:cNvSpPr txBox="1"/>
          <p:nvPr/>
        </p:nvSpPr>
        <p:spPr>
          <a:xfrm>
            <a:off x="2679032" y="5984520"/>
            <a:ext cx="822960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400" dirty="0">
                <a:effectLst/>
                <a:latin typeface="Helvetica" pitchFamily="2" charset="0"/>
              </a:rPr>
              <a:t>Roger </a:t>
            </a:r>
            <a:r>
              <a:rPr lang="en-GB" sz="1400" dirty="0" err="1">
                <a:effectLst/>
                <a:latin typeface="Helvetica" pitchFamily="2" charset="0"/>
              </a:rPr>
              <a:t>Zhe</a:t>
            </a:r>
            <a:r>
              <a:rPr lang="en-GB" sz="1400" dirty="0">
                <a:effectLst/>
                <a:latin typeface="Helvetica" pitchFamily="2" charset="0"/>
              </a:rPr>
              <a:t> Li, Julián </a:t>
            </a:r>
            <a:r>
              <a:rPr lang="en-GB" sz="1400" dirty="0" err="1">
                <a:effectLst/>
                <a:latin typeface="Helvetica" pitchFamily="2" charset="0"/>
              </a:rPr>
              <a:t>Urbano</a:t>
            </a:r>
            <a:r>
              <a:rPr lang="en-GB" sz="1400" dirty="0">
                <a:effectLst/>
                <a:latin typeface="Helvetica" pitchFamily="2" charset="0"/>
              </a:rPr>
              <a:t>, and Alan </a:t>
            </a:r>
            <a:r>
              <a:rPr lang="en-GB" sz="1400" dirty="0" err="1">
                <a:effectLst/>
                <a:latin typeface="Helvetica" pitchFamily="2" charset="0"/>
              </a:rPr>
              <a:t>Hanjalic</a:t>
            </a:r>
            <a:r>
              <a:rPr lang="en-GB" sz="1400" dirty="0">
                <a:effectLst/>
                <a:latin typeface="Helvetica" pitchFamily="2" charset="0"/>
              </a:rPr>
              <a:t>. “New Insights into Metric Optimization</a:t>
            </a:r>
            <a:r>
              <a:rPr lang="en-GB" sz="1400" dirty="0">
                <a:latin typeface="Helvetica" pitchFamily="2" charset="0"/>
              </a:rPr>
              <a:t> </a:t>
            </a:r>
            <a:r>
              <a:rPr lang="en-GB" sz="1400" dirty="0">
                <a:effectLst/>
                <a:latin typeface="Helvetica" pitchFamily="2" charset="0"/>
              </a:rPr>
              <a:t>for Ranking-based Recommendation”. In: SIGIR. ACM, 2021, pp. 932–941</a:t>
            </a:r>
          </a:p>
        </p:txBody>
      </p:sp>
    </p:spTree>
    <p:extLst>
      <p:ext uri="{BB962C8B-B14F-4D97-AF65-F5344CB8AC3E}">
        <p14:creationId xmlns:p14="http://schemas.microsoft.com/office/powerpoint/2010/main" val="268691100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altLang="zh-CN" dirty="0"/>
              <a:t>Reflection:</a:t>
            </a:r>
            <a:r>
              <a:rPr lang="zh-CN" altLang="en-US" dirty="0"/>
              <a:t> </a:t>
            </a:r>
            <a:r>
              <a:rPr lang="en-US" altLang="zh-CN" dirty="0"/>
              <a:t>Is</a:t>
            </a:r>
            <a:r>
              <a:rPr lang="zh-CN" altLang="en-US" dirty="0"/>
              <a:t> </a:t>
            </a:r>
            <a:r>
              <a:rPr lang="en-US" altLang="zh-CN" dirty="0"/>
              <a:t>Average</a:t>
            </a:r>
            <a:r>
              <a:rPr lang="zh-CN" altLang="en-US" dirty="0"/>
              <a:t> </a:t>
            </a:r>
            <a:r>
              <a:rPr lang="en-US" altLang="zh-CN" dirty="0"/>
              <a:t>Enough?</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7172" name="Picture 4" descr="靶的种类| 箭術之書| Fandom">
            <a:extLst>
              <a:ext uri="{FF2B5EF4-FFF2-40B4-BE49-F238E27FC236}">
                <a16:creationId xmlns:a16="http://schemas.microsoft.com/office/drawing/2014/main" id="{73F9CE1C-D8A7-EA35-A3D9-9B814E4221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592" y="1680935"/>
            <a:ext cx="3732893" cy="37328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靶的种类| 箭術之書| Fandom">
            <a:extLst>
              <a:ext uri="{FF2B5EF4-FFF2-40B4-BE49-F238E27FC236}">
                <a16:creationId xmlns:a16="http://schemas.microsoft.com/office/drawing/2014/main" id="{3C3E49D4-3239-0D08-BAAE-7DA280E87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4278" y="1666917"/>
            <a:ext cx="3732893" cy="373289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8A0F611-2DFD-AA5C-E6E0-00C060A7BBF7}"/>
              </a:ext>
            </a:extLst>
          </p:cNvPr>
          <p:cNvSpPr/>
          <p:nvPr/>
        </p:nvSpPr>
        <p:spPr>
          <a:xfrm>
            <a:off x="3088819" y="3239449"/>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6" name="Oval 5">
            <a:extLst>
              <a:ext uri="{FF2B5EF4-FFF2-40B4-BE49-F238E27FC236}">
                <a16:creationId xmlns:a16="http://schemas.microsoft.com/office/drawing/2014/main" id="{56FDB040-7898-DCB5-07F4-FE879BE1ECD9}"/>
              </a:ext>
            </a:extLst>
          </p:cNvPr>
          <p:cNvSpPr/>
          <p:nvPr/>
        </p:nvSpPr>
        <p:spPr>
          <a:xfrm>
            <a:off x="3184803" y="3618442"/>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3D07C77F-0D03-359F-A323-1DDE5A3714CE}"/>
              </a:ext>
            </a:extLst>
          </p:cNvPr>
          <p:cNvSpPr/>
          <p:nvPr/>
        </p:nvSpPr>
        <p:spPr>
          <a:xfrm>
            <a:off x="3528781" y="3282126"/>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8" name="Oval 7">
            <a:extLst>
              <a:ext uri="{FF2B5EF4-FFF2-40B4-BE49-F238E27FC236}">
                <a16:creationId xmlns:a16="http://schemas.microsoft.com/office/drawing/2014/main" id="{A28F452E-6275-7743-18FC-D167074ABEDE}"/>
              </a:ext>
            </a:extLst>
          </p:cNvPr>
          <p:cNvSpPr/>
          <p:nvPr/>
        </p:nvSpPr>
        <p:spPr>
          <a:xfrm>
            <a:off x="8555414" y="3123334"/>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9" name="Oval 8">
            <a:extLst>
              <a:ext uri="{FF2B5EF4-FFF2-40B4-BE49-F238E27FC236}">
                <a16:creationId xmlns:a16="http://schemas.microsoft.com/office/drawing/2014/main" id="{14679BAB-A3EF-D914-4995-8E057C3CEAF8}"/>
              </a:ext>
            </a:extLst>
          </p:cNvPr>
          <p:cNvSpPr/>
          <p:nvPr/>
        </p:nvSpPr>
        <p:spPr>
          <a:xfrm>
            <a:off x="1608362" y="2905620"/>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Oval 9">
            <a:extLst>
              <a:ext uri="{FF2B5EF4-FFF2-40B4-BE49-F238E27FC236}">
                <a16:creationId xmlns:a16="http://schemas.microsoft.com/office/drawing/2014/main" id="{55F10E96-659A-2B6A-8966-48F7CC32181F}"/>
              </a:ext>
            </a:extLst>
          </p:cNvPr>
          <p:cNvSpPr/>
          <p:nvPr/>
        </p:nvSpPr>
        <p:spPr>
          <a:xfrm>
            <a:off x="4808762" y="2789505"/>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l 10">
            <a:extLst>
              <a:ext uri="{FF2B5EF4-FFF2-40B4-BE49-F238E27FC236}">
                <a16:creationId xmlns:a16="http://schemas.microsoft.com/office/drawing/2014/main" id="{84C49858-C530-8467-8288-3F3B6CAA7F1D}"/>
              </a:ext>
            </a:extLst>
          </p:cNvPr>
          <p:cNvSpPr/>
          <p:nvPr/>
        </p:nvSpPr>
        <p:spPr>
          <a:xfrm>
            <a:off x="3241219" y="3391849"/>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Oval 11">
            <a:extLst>
              <a:ext uri="{FF2B5EF4-FFF2-40B4-BE49-F238E27FC236}">
                <a16:creationId xmlns:a16="http://schemas.microsoft.com/office/drawing/2014/main" id="{A10886E1-C1F4-50FE-E728-313AADE37437}"/>
              </a:ext>
            </a:extLst>
          </p:cNvPr>
          <p:cNvSpPr/>
          <p:nvPr/>
        </p:nvSpPr>
        <p:spPr>
          <a:xfrm>
            <a:off x="8071523" y="3739325"/>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3" name="Oval 12">
            <a:extLst>
              <a:ext uri="{FF2B5EF4-FFF2-40B4-BE49-F238E27FC236}">
                <a16:creationId xmlns:a16="http://schemas.microsoft.com/office/drawing/2014/main" id="{800362E8-34DE-6A50-4608-A0F9600198B9}"/>
              </a:ext>
            </a:extLst>
          </p:cNvPr>
          <p:cNvSpPr/>
          <p:nvPr/>
        </p:nvSpPr>
        <p:spPr>
          <a:xfrm>
            <a:off x="8479052" y="3792393"/>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4" name="Oval 13">
            <a:extLst>
              <a:ext uri="{FF2B5EF4-FFF2-40B4-BE49-F238E27FC236}">
                <a16:creationId xmlns:a16="http://schemas.microsoft.com/office/drawing/2014/main" id="{71B2926D-052F-E42A-1B1A-5BC8AF59BBA7}"/>
              </a:ext>
            </a:extLst>
          </p:cNvPr>
          <p:cNvSpPr/>
          <p:nvPr/>
        </p:nvSpPr>
        <p:spPr>
          <a:xfrm>
            <a:off x="8741893" y="3502327"/>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5" name="Oval 14">
            <a:extLst>
              <a:ext uri="{FF2B5EF4-FFF2-40B4-BE49-F238E27FC236}">
                <a16:creationId xmlns:a16="http://schemas.microsoft.com/office/drawing/2014/main" id="{CE1558A4-8A25-729D-78AB-3FAF6F506CDD}"/>
              </a:ext>
            </a:extLst>
          </p:cNvPr>
          <p:cNvSpPr/>
          <p:nvPr/>
        </p:nvSpPr>
        <p:spPr>
          <a:xfrm>
            <a:off x="7784459" y="3429000"/>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
        <p:nvSpPr>
          <p:cNvPr id="16" name="Oval 15">
            <a:extLst>
              <a:ext uri="{FF2B5EF4-FFF2-40B4-BE49-F238E27FC236}">
                <a16:creationId xmlns:a16="http://schemas.microsoft.com/office/drawing/2014/main" id="{CC5FA02F-157A-618A-A434-459C2CBFA28F}"/>
              </a:ext>
            </a:extLst>
          </p:cNvPr>
          <p:cNvSpPr/>
          <p:nvPr/>
        </p:nvSpPr>
        <p:spPr>
          <a:xfrm>
            <a:off x="8103309" y="3007220"/>
            <a:ext cx="237219" cy="232229"/>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28737713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p:txBody>
          <a:bodyPr/>
          <a:lstStyle/>
          <a:p>
            <a:r>
              <a:rPr lang="en-US" altLang="zh-CN" dirty="0"/>
              <a:t>Similarity,</a:t>
            </a:r>
            <a:r>
              <a:rPr lang="zh-CN" altLang="en-US" dirty="0"/>
              <a:t> </a:t>
            </a:r>
            <a:r>
              <a:rPr lang="en-US" altLang="zh-CN" dirty="0"/>
              <a:t>Are</a:t>
            </a:r>
            <a:r>
              <a:rPr lang="zh-CN" altLang="en-US" dirty="0"/>
              <a:t> </a:t>
            </a:r>
            <a:r>
              <a:rPr lang="en-US" altLang="zh-CN" dirty="0"/>
              <a:t>We</a:t>
            </a:r>
            <a:r>
              <a:rPr lang="zh-CN" altLang="en-US" dirty="0"/>
              <a:t> </a:t>
            </a:r>
            <a:r>
              <a:rPr lang="en-US" altLang="zh-CN" dirty="0"/>
              <a:t>Going</a:t>
            </a:r>
            <a:r>
              <a:rPr lang="zh-CN" altLang="en-US" dirty="0"/>
              <a:t> </a:t>
            </a:r>
            <a:r>
              <a:rPr lang="en-US" altLang="zh-CN" dirty="0"/>
              <a:t>Too</a:t>
            </a:r>
            <a:r>
              <a:rPr lang="zh-CN" altLang="en-US" dirty="0"/>
              <a:t> </a:t>
            </a:r>
            <a:r>
              <a:rPr lang="en-US" altLang="zh-CN" dirty="0"/>
              <a:t>Far?</a:t>
            </a:r>
            <a:endParaRPr lang="en-NL" dirty="0"/>
          </a:p>
        </p:txBody>
      </p:sp>
      <p:pic>
        <p:nvPicPr>
          <p:cNvPr id="4" name="Image" descr="Image">
            <a:extLst>
              <a:ext uri="{FF2B5EF4-FFF2-40B4-BE49-F238E27FC236}">
                <a16:creationId xmlns:a16="http://schemas.microsoft.com/office/drawing/2014/main" id="{2145BE77-25C8-F786-71E7-4D7591A38ADA}"/>
              </a:ext>
            </a:extLst>
          </p:cNvPr>
          <p:cNvPicPr>
            <a:picLocks noChangeAspect="1"/>
          </p:cNvPicPr>
          <p:nvPr/>
        </p:nvPicPr>
        <p:blipFill>
          <a:blip r:embed="rId2"/>
          <a:stretch>
            <a:fillRect/>
          </a:stretch>
        </p:blipFill>
        <p:spPr>
          <a:xfrm>
            <a:off x="698500" y="2157278"/>
            <a:ext cx="5139592" cy="2898841"/>
          </a:xfrm>
          <a:prstGeom prst="rect">
            <a:avLst/>
          </a:prstGeom>
          <a:ln w="12700">
            <a:miter lim="400000"/>
          </a:ln>
        </p:spPr>
      </p:pic>
      <p:pic>
        <p:nvPicPr>
          <p:cNvPr id="5" name="Image" descr="Image">
            <a:extLst>
              <a:ext uri="{FF2B5EF4-FFF2-40B4-BE49-F238E27FC236}">
                <a16:creationId xmlns:a16="http://schemas.microsoft.com/office/drawing/2014/main" id="{29208948-FA8F-7A48-27CE-7A09AD9DDFFF}"/>
              </a:ext>
            </a:extLst>
          </p:cNvPr>
          <p:cNvPicPr>
            <a:picLocks noChangeAspect="1"/>
          </p:cNvPicPr>
          <p:nvPr/>
        </p:nvPicPr>
        <p:blipFill>
          <a:blip r:embed="rId3"/>
          <a:stretch>
            <a:fillRect/>
          </a:stretch>
        </p:blipFill>
        <p:spPr>
          <a:xfrm>
            <a:off x="6353910" y="2157278"/>
            <a:ext cx="5013297" cy="2800777"/>
          </a:xfrm>
          <a:prstGeom prst="rect">
            <a:avLst/>
          </a:prstGeom>
          <a:ln w="12700">
            <a:miter lim="400000"/>
          </a:ln>
        </p:spPr>
      </p:pic>
      <p:sp>
        <p:nvSpPr>
          <p:cNvPr id="6" name="TextBox 5">
            <a:extLst>
              <a:ext uri="{FF2B5EF4-FFF2-40B4-BE49-F238E27FC236}">
                <a16:creationId xmlns:a16="http://schemas.microsoft.com/office/drawing/2014/main" id="{7C589CE1-92C4-8EB9-893E-F439A7EBE169}"/>
              </a:ext>
            </a:extLst>
          </p:cNvPr>
          <p:cNvSpPr txBox="1"/>
          <p:nvPr/>
        </p:nvSpPr>
        <p:spPr>
          <a:xfrm>
            <a:off x="7819292" y="5698768"/>
            <a:ext cx="290732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Non-mainstream</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users</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8" name="Straight Arrow Connector 7">
            <a:extLst>
              <a:ext uri="{FF2B5EF4-FFF2-40B4-BE49-F238E27FC236}">
                <a16:creationId xmlns:a16="http://schemas.microsoft.com/office/drawing/2014/main" id="{022A9CBE-A606-499A-61FE-15521A7C91FE}"/>
              </a:ext>
            </a:extLst>
          </p:cNvPr>
          <p:cNvCxnSpPr>
            <a:cxnSpLocks/>
          </p:cNvCxnSpPr>
          <p:nvPr/>
        </p:nvCxnSpPr>
        <p:spPr>
          <a:xfrm>
            <a:off x="6928338" y="4396154"/>
            <a:ext cx="1606062" cy="119575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5DB57735-2FA9-711A-BB95-ED6BB9D4BA58}"/>
              </a:ext>
            </a:extLst>
          </p:cNvPr>
          <p:cNvCxnSpPr>
            <a:cxnSpLocks/>
          </p:cNvCxnSpPr>
          <p:nvPr/>
        </p:nvCxnSpPr>
        <p:spPr>
          <a:xfrm flipH="1">
            <a:off x="9624646" y="4289294"/>
            <a:ext cx="996462" cy="1302614"/>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2312826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p:txBody>
          <a:bodyPr/>
          <a:lstStyle/>
          <a:p>
            <a:r>
              <a:rPr lang="en-US" altLang="zh-CN" dirty="0"/>
              <a:t>Bias in CF-based Recommendation</a:t>
            </a:r>
            <a:endParaRPr lang="en-NL" dirty="0"/>
          </a:p>
        </p:txBody>
      </p:sp>
      <p:pic>
        <p:nvPicPr>
          <p:cNvPr id="3" name="Picture 2">
            <a:extLst>
              <a:ext uri="{FF2B5EF4-FFF2-40B4-BE49-F238E27FC236}">
                <a16:creationId xmlns:a16="http://schemas.microsoft.com/office/drawing/2014/main" id="{C0BB7040-C3E6-16B0-F109-E936218ABDBA}"/>
              </a:ext>
            </a:extLst>
          </p:cNvPr>
          <p:cNvPicPr>
            <a:picLocks noChangeAspect="1"/>
          </p:cNvPicPr>
          <p:nvPr/>
        </p:nvPicPr>
        <p:blipFill>
          <a:blip r:embed="rId2"/>
          <a:stretch>
            <a:fillRect/>
          </a:stretch>
        </p:blipFill>
        <p:spPr>
          <a:xfrm>
            <a:off x="698500" y="1814944"/>
            <a:ext cx="11123933" cy="3117273"/>
          </a:xfrm>
          <a:prstGeom prst="rect">
            <a:avLst/>
          </a:prstGeom>
        </p:spPr>
      </p:pic>
    </p:spTree>
    <p:extLst>
      <p:ext uri="{BB962C8B-B14F-4D97-AF65-F5344CB8AC3E}">
        <p14:creationId xmlns:p14="http://schemas.microsoft.com/office/powerpoint/2010/main" val="41582573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521044" cy="5229851"/>
          </a:xfrm>
        </p:spPr>
        <p:txBody>
          <a:bodyPr/>
          <a:lstStyle/>
          <a:p>
            <a:r>
              <a:rPr lang="en-US" altLang="zh-CN" dirty="0">
                <a:latin typeface="Roboto Slab Medium" pitchFamily="2" charset="0"/>
                <a:ea typeface="Roboto Slab Medium" pitchFamily="2" charset="0"/>
              </a:rPr>
              <a:t>RQ2:</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How</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to</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mitigate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the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mainstream</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bias</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in</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recommender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systems,</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so</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that</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different</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users</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or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user</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groups</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share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more</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balanced</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recommendation</a:t>
            </a:r>
            <a:r>
              <a:rPr lang="zh-CN" altLang="en-US" dirty="0">
                <a:latin typeface="Roboto Slab Medium" pitchFamily="2" charset="0"/>
                <a:ea typeface="Roboto Slab Medium" pitchFamily="2" charset="0"/>
              </a:rPr>
              <a:t> </a:t>
            </a:r>
            <a:r>
              <a:rPr lang="en-US" altLang="zh-CN" dirty="0">
                <a:latin typeface="Roboto Slab Medium" pitchFamily="2" charset="0"/>
                <a:ea typeface="Roboto Slab Medium" pitchFamily="2" charset="0"/>
              </a:rPr>
              <a:t>accuracy?</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37</a:t>
            </a:fld>
            <a:endParaRPr lang="nl-NL"/>
          </a:p>
        </p:txBody>
      </p:sp>
    </p:spTree>
    <p:extLst>
      <p:ext uri="{BB962C8B-B14F-4D97-AF65-F5344CB8AC3E}">
        <p14:creationId xmlns:p14="http://schemas.microsoft.com/office/powerpoint/2010/main" val="269154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p:txBody>
          <a:bodyPr/>
          <a:lstStyle/>
          <a:p>
            <a:r>
              <a:rPr lang="en-US" altLang="zh-CN" dirty="0"/>
              <a:t>Pathways</a:t>
            </a:r>
            <a:r>
              <a:rPr lang="zh-CN" altLang="en-US" dirty="0"/>
              <a:t> </a:t>
            </a:r>
            <a:r>
              <a:rPr lang="en-US" altLang="zh-CN" dirty="0"/>
              <a:t>on</a:t>
            </a:r>
            <a:r>
              <a:rPr lang="zh-CN" altLang="en-US" dirty="0"/>
              <a:t> </a:t>
            </a:r>
            <a:r>
              <a:rPr lang="en-US" altLang="zh-CN" dirty="0"/>
              <a:t>Mainstream</a:t>
            </a:r>
            <a:r>
              <a:rPr lang="zh-CN" altLang="en-US" dirty="0"/>
              <a:t> </a:t>
            </a:r>
            <a:r>
              <a:rPr lang="en-US" altLang="zh-CN" dirty="0"/>
              <a:t>Bias</a:t>
            </a:r>
            <a:r>
              <a:rPr lang="zh-CN" altLang="en-US" dirty="0"/>
              <a:t> </a:t>
            </a:r>
            <a:r>
              <a:rPr lang="en-US" altLang="zh-CN" dirty="0"/>
              <a:t>Mitigation</a:t>
            </a:r>
            <a:endParaRPr lang="en-NL" dirty="0"/>
          </a:p>
        </p:txBody>
      </p:sp>
      <p:grpSp>
        <p:nvGrpSpPr>
          <p:cNvPr id="3" name="Group 2">
            <a:extLst>
              <a:ext uri="{FF2B5EF4-FFF2-40B4-BE49-F238E27FC236}">
                <a16:creationId xmlns:a16="http://schemas.microsoft.com/office/drawing/2014/main" id="{5DBE21A7-F6DE-DD46-3C0B-B14C52E36291}"/>
              </a:ext>
            </a:extLst>
          </p:cNvPr>
          <p:cNvGrpSpPr/>
          <p:nvPr/>
        </p:nvGrpSpPr>
        <p:grpSpPr>
          <a:xfrm>
            <a:off x="1250107" y="2354476"/>
            <a:ext cx="10472019" cy="2149047"/>
            <a:chOff x="1625246" y="2261629"/>
            <a:chExt cx="10472019" cy="2149047"/>
          </a:xfrm>
        </p:grpSpPr>
        <p:sp>
          <p:nvSpPr>
            <p:cNvPr id="7" name="TextBox 6">
              <a:extLst>
                <a:ext uri="{FF2B5EF4-FFF2-40B4-BE49-F238E27FC236}">
                  <a16:creationId xmlns:a16="http://schemas.microsoft.com/office/drawing/2014/main" id="{4963D53F-09B6-6C7C-4715-5D97FCD23330}"/>
                </a:ext>
              </a:extLst>
            </p:cNvPr>
            <p:cNvSpPr txBox="1"/>
            <p:nvPr/>
          </p:nvSpPr>
          <p:spPr>
            <a:xfrm>
              <a:off x="1625246" y="3185020"/>
              <a:ext cx="20471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Mainstream</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Bias</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9" name="Straight Arrow Connector 8">
              <a:extLst>
                <a:ext uri="{FF2B5EF4-FFF2-40B4-BE49-F238E27FC236}">
                  <a16:creationId xmlns:a16="http://schemas.microsoft.com/office/drawing/2014/main" id="{D3A12280-B7CA-E874-53BE-C7A19224F7F3}"/>
                </a:ext>
              </a:extLst>
            </p:cNvPr>
            <p:cNvCxnSpPr>
              <a:cxnSpLocks/>
            </p:cNvCxnSpPr>
            <p:nvPr/>
          </p:nvCxnSpPr>
          <p:spPr>
            <a:xfrm flipV="1">
              <a:off x="3830595" y="2483708"/>
              <a:ext cx="1309816" cy="69197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E9C45C98-18A0-949D-0812-AFDF05DB7AF1}"/>
                </a:ext>
              </a:extLst>
            </p:cNvPr>
            <p:cNvSpPr txBox="1"/>
            <p:nvPr/>
          </p:nvSpPr>
          <p:spPr>
            <a:xfrm>
              <a:off x="5298657" y="2272442"/>
              <a:ext cx="20471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How</a:t>
              </a:r>
              <a:r>
                <a:rPr lang="zh-CN" altLang="en-US" dirty="0"/>
                <a:t> </a:t>
              </a:r>
              <a:r>
                <a:rPr lang="en-US" altLang="zh-CN" dirty="0"/>
                <a:t>to</a:t>
              </a:r>
              <a:r>
                <a:rPr lang="zh-CN" altLang="en-US" dirty="0"/>
                <a:t> </a:t>
              </a:r>
              <a:r>
                <a:rPr lang="en-US" altLang="zh-CN" dirty="0"/>
                <a:t>help</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2" name="Straight Arrow Connector 11">
              <a:extLst>
                <a:ext uri="{FF2B5EF4-FFF2-40B4-BE49-F238E27FC236}">
                  <a16:creationId xmlns:a16="http://schemas.microsoft.com/office/drawing/2014/main" id="{4E5DA4CF-E346-A5A1-5B4F-E9FD3A278358}"/>
                </a:ext>
              </a:extLst>
            </p:cNvPr>
            <p:cNvCxnSpPr>
              <a:cxnSpLocks/>
            </p:cNvCxnSpPr>
            <p:nvPr/>
          </p:nvCxnSpPr>
          <p:spPr>
            <a:xfrm>
              <a:off x="3830595" y="3682314"/>
              <a:ext cx="1309816" cy="543697"/>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966C8108-4CD5-417D-4F33-AFB574FFF588}"/>
                </a:ext>
              </a:extLst>
            </p:cNvPr>
            <p:cNvSpPr txBox="1"/>
            <p:nvPr/>
          </p:nvSpPr>
          <p:spPr>
            <a:xfrm>
              <a:off x="5298657" y="4041346"/>
              <a:ext cx="204710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Who</a:t>
              </a:r>
              <a:r>
                <a:rPr lang="zh-CN" altLang="en-US" dirty="0"/>
                <a:t> </a:t>
              </a:r>
              <a:r>
                <a:rPr lang="en-US" altLang="zh-CN" dirty="0"/>
                <a:t>to</a:t>
              </a:r>
              <a:r>
                <a:rPr lang="zh-CN" altLang="en-US" dirty="0"/>
                <a:t> </a:t>
              </a:r>
              <a:r>
                <a:rPr lang="en-US" altLang="zh-CN" dirty="0"/>
                <a:t>help</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4" name="Straight Arrow Connector 13">
              <a:extLst>
                <a:ext uri="{FF2B5EF4-FFF2-40B4-BE49-F238E27FC236}">
                  <a16:creationId xmlns:a16="http://schemas.microsoft.com/office/drawing/2014/main" id="{9005D555-609D-C53A-D404-65CEF13BB3E0}"/>
                </a:ext>
              </a:extLst>
            </p:cNvPr>
            <p:cNvCxnSpPr/>
            <p:nvPr/>
          </p:nvCxnSpPr>
          <p:spPr>
            <a:xfrm>
              <a:off x="6746789" y="4226011"/>
              <a:ext cx="963827"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368CDB0-4421-DCD6-4E8B-1697FEEF6A0B}"/>
                </a:ext>
              </a:extLst>
            </p:cNvPr>
            <p:cNvSpPr txBox="1"/>
            <p:nvPr/>
          </p:nvSpPr>
          <p:spPr>
            <a:xfrm>
              <a:off x="7922408" y="4041346"/>
              <a:ext cx="35495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Knowing</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who</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is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non-mainstream</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342BE846-F978-C622-4EB1-748B7F3D3F7B}"/>
                </a:ext>
              </a:extLst>
            </p:cNvPr>
            <p:cNvCxnSpPr/>
            <p:nvPr/>
          </p:nvCxnSpPr>
          <p:spPr>
            <a:xfrm>
              <a:off x="6746789" y="2483708"/>
              <a:ext cx="963827"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49A51B4C-585B-D22F-F76A-DEB15573D908}"/>
                </a:ext>
              </a:extLst>
            </p:cNvPr>
            <p:cNvSpPr txBox="1"/>
            <p:nvPr/>
          </p:nvSpPr>
          <p:spPr>
            <a:xfrm>
              <a:off x="7926527" y="2261629"/>
              <a:ext cx="41707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Introduce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more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data</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for</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user</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modeling</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8" name="Straight Arrow Connector 17">
              <a:extLst>
                <a:ext uri="{FF2B5EF4-FFF2-40B4-BE49-F238E27FC236}">
                  <a16:creationId xmlns:a16="http://schemas.microsoft.com/office/drawing/2014/main" id="{BBE69F64-A280-8C1F-248D-949AD401C8C8}"/>
                </a:ext>
              </a:extLst>
            </p:cNvPr>
            <p:cNvCxnSpPr>
              <a:cxnSpLocks/>
            </p:cNvCxnSpPr>
            <p:nvPr/>
          </p:nvCxnSpPr>
          <p:spPr>
            <a:xfrm>
              <a:off x="9008076" y="2708083"/>
              <a:ext cx="0" cy="1323203"/>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84EA788E-6EF4-C4E8-BC37-F8D313A82BFF}"/>
                </a:ext>
              </a:extLst>
            </p:cNvPr>
            <p:cNvSpPr txBox="1"/>
            <p:nvPr/>
          </p:nvSpPr>
          <p:spPr>
            <a:xfrm>
              <a:off x="9098141" y="3012988"/>
              <a:ext cx="23738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0000"/>
                  </a:solidFill>
                  <a:effectLst/>
                  <a:uFillTx/>
                  <a:latin typeface="Arial"/>
                  <a:ea typeface="Arial"/>
                  <a:cs typeface="Arial"/>
                  <a:sym typeface="Arial"/>
                </a:rPr>
                <a:t>Direct</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intervention</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to</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non-mainstream</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users</a:t>
              </a:r>
              <a:endParaRPr kumimoji="0" lang="en-NL" sz="1800" b="0" i="0" u="none" strike="noStrike" cap="none" spc="0" normalizeH="0" baseline="0" dirty="0">
                <a:ln>
                  <a:noFill/>
                </a:ln>
                <a:solidFill>
                  <a:srgbClr val="FF0000"/>
                </a:solidFill>
                <a:effectLst/>
                <a:uFillTx/>
                <a:latin typeface="Arial"/>
                <a:ea typeface="Arial"/>
                <a:cs typeface="Arial"/>
                <a:sym typeface="Arial"/>
              </a:endParaRPr>
            </a:p>
          </p:txBody>
        </p:sp>
      </p:grpSp>
    </p:spTree>
    <p:extLst>
      <p:ext uri="{BB962C8B-B14F-4D97-AF65-F5344CB8AC3E}">
        <p14:creationId xmlns:p14="http://schemas.microsoft.com/office/powerpoint/2010/main" val="297342778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Methodology:</a:t>
            </a:r>
            <a:r>
              <a:rPr lang="zh-CN" altLang="en-US" dirty="0"/>
              <a:t> </a:t>
            </a:r>
            <a:r>
              <a:rPr lang="en-US" altLang="zh-CN" dirty="0"/>
              <a:t>How</a:t>
            </a:r>
            <a:r>
              <a:rPr lang="zh-CN" altLang="en-US" dirty="0"/>
              <a:t> </a:t>
            </a:r>
            <a:r>
              <a:rPr lang="en-US" altLang="zh-CN" dirty="0"/>
              <a:t>to</a:t>
            </a:r>
            <a:r>
              <a:rPr lang="zh-CN" altLang="en-US" dirty="0"/>
              <a:t> </a:t>
            </a:r>
            <a:r>
              <a:rPr lang="en-US" altLang="zh-CN" dirty="0"/>
              <a:t>Help</a:t>
            </a:r>
            <a:endParaRPr lang="en-NL" dirty="0"/>
          </a:p>
        </p:txBody>
      </p:sp>
      <p:sp>
        <p:nvSpPr>
          <p:cNvPr id="3" name="Tijdelijke aanduiding voor verticale tekst 8">
            <a:extLst>
              <a:ext uri="{FF2B5EF4-FFF2-40B4-BE49-F238E27FC236}">
                <a16:creationId xmlns:a16="http://schemas.microsoft.com/office/drawing/2014/main" id="{718E71D6-C99E-111D-29F0-05E0843910B4}"/>
              </a:ext>
            </a:extLst>
          </p:cNvPr>
          <p:cNvSpPr txBox="1">
            <a:spLocks/>
          </p:cNvSpPr>
          <p:nvPr/>
        </p:nvSpPr>
        <p:spPr>
          <a:xfrm>
            <a:off x="832720" y="1672798"/>
            <a:ext cx="10984141"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No</a:t>
            </a:r>
            <a:r>
              <a:rPr lang="zh-CN" altLang="en-US" sz="2400" dirty="0"/>
              <a:t> </a:t>
            </a:r>
            <a:r>
              <a:rPr lang="en-US" altLang="zh-CN" sz="2400" dirty="0"/>
              <a:t>clear</a:t>
            </a:r>
            <a:r>
              <a:rPr lang="zh-CN" altLang="en-US" sz="2400" dirty="0"/>
              <a:t> </a:t>
            </a:r>
            <a:r>
              <a:rPr lang="en-US" altLang="zh-CN" sz="2400" dirty="0"/>
              <a:t>idea</a:t>
            </a:r>
            <a:r>
              <a:rPr lang="zh-CN" altLang="en-US" sz="2400" dirty="0"/>
              <a:t> </a:t>
            </a:r>
            <a:r>
              <a:rPr lang="en-US" altLang="zh-CN" sz="2400" dirty="0"/>
              <a:t>on</a:t>
            </a:r>
            <a:r>
              <a:rPr lang="zh-CN" altLang="en-US" sz="2400" dirty="0"/>
              <a:t> </a:t>
            </a:r>
            <a:r>
              <a:rPr lang="en-US" altLang="zh-CN" sz="2400" dirty="0"/>
              <a:t>who</a:t>
            </a:r>
            <a:r>
              <a:rPr lang="zh-CN" altLang="en-US" sz="2400" dirty="0"/>
              <a:t> </a:t>
            </a:r>
            <a:r>
              <a:rPr lang="en-US" altLang="zh-CN" sz="2400" dirty="0"/>
              <a:t>to</a:t>
            </a:r>
            <a:r>
              <a:rPr lang="zh-CN" altLang="en-US" sz="2400" dirty="0"/>
              <a:t> </a:t>
            </a:r>
            <a:r>
              <a:rPr lang="en-US" altLang="zh-CN" sz="2400" dirty="0"/>
              <a:t>help,</a:t>
            </a:r>
            <a:r>
              <a:rPr lang="zh-CN" altLang="en-US" sz="2400" dirty="0"/>
              <a:t> </a:t>
            </a:r>
            <a:r>
              <a:rPr lang="en-US" altLang="zh-CN" sz="2400" dirty="0"/>
              <a:t>and</a:t>
            </a:r>
            <a:r>
              <a:rPr lang="zh-CN" altLang="en-US" sz="2400" dirty="0"/>
              <a:t> </a:t>
            </a:r>
            <a:r>
              <a:rPr lang="en-US" altLang="zh-CN" sz="2400" dirty="0"/>
              <a:t>also</a:t>
            </a:r>
            <a:r>
              <a:rPr lang="zh-CN" altLang="en-US" sz="2400" dirty="0"/>
              <a:t> </a:t>
            </a:r>
            <a:r>
              <a:rPr lang="en-US" altLang="zh-CN" sz="2400" dirty="0"/>
              <a:t>no</a:t>
            </a:r>
            <a:r>
              <a:rPr lang="zh-CN" altLang="en-US" sz="2400" dirty="0"/>
              <a:t> </a:t>
            </a:r>
            <a:r>
              <a:rPr lang="en-US" altLang="zh-CN" sz="2400" dirty="0"/>
              <a:t>need</a:t>
            </a:r>
            <a:r>
              <a:rPr lang="zh-CN" altLang="en-US" sz="2400" dirty="0"/>
              <a:t> </a:t>
            </a:r>
            <a:r>
              <a:rPr lang="en-US" altLang="zh-CN" sz="2400" dirty="0"/>
              <a:t>for</a:t>
            </a:r>
            <a:r>
              <a:rPr lang="zh-CN" altLang="en-US" sz="2400" dirty="0"/>
              <a:t> </a:t>
            </a:r>
            <a:r>
              <a:rPr lang="en-US" altLang="zh-CN" sz="2400" dirty="0"/>
              <a:t>a</a:t>
            </a:r>
            <a:r>
              <a:rPr lang="zh-CN" altLang="en-US" sz="2400" dirty="0"/>
              <a:t> </a:t>
            </a:r>
            <a:r>
              <a:rPr lang="en-US" altLang="zh-CN" sz="2400" dirty="0"/>
              <a:t>clear</a:t>
            </a:r>
            <a:r>
              <a:rPr lang="zh-CN" altLang="en-US" sz="2400" dirty="0"/>
              <a:t> </a:t>
            </a:r>
            <a:r>
              <a:rPr lang="en-US" altLang="zh-CN" sz="2400" dirty="0"/>
              <a:t>quantified</a:t>
            </a:r>
            <a:r>
              <a:rPr lang="zh-CN" altLang="en-US" sz="2400" dirty="0"/>
              <a:t> </a:t>
            </a:r>
            <a:r>
              <a:rPr lang="en-US" altLang="zh-CN" sz="2400" dirty="0"/>
              <a:t>definition</a:t>
            </a:r>
            <a:r>
              <a:rPr lang="zh-CN" altLang="en-US" sz="2400" dirty="0"/>
              <a:t> </a:t>
            </a:r>
            <a:r>
              <a:rPr lang="en-US" altLang="zh-CN" sz="2400" dirty="0"/>
              <a:t>of</a:t>
            </a:r>
            <a:r>
              <a:rPr lang="zh-CN" altLang="en-US" sz="2400" dirty="0"/>
              <a:t> </a:t>
            </a:r>
            <a:r>
              <a:rPr lang="en-US" altLang="zh-CN" sz="2400" dirty="0"/>
              <a:t>mainstreamness;</a:t>
            </a:r>
          </a:p>
          <a:p>
            <a:endParaRPr lang="en-US" altLang="zh-CN" sz="2400" dirty="0"/>
          </a:p>
          <a:p>
            <a:r>
              <a:rPr lang="en-US" altLang="zh-CN" sz="2400" dirty="0"/>
              <a:t>Model</a:t>
            </a:r>
            <a:r>
              <a:rPr lang="zh-CN" altLang="en-US" sz="2400" dirty="0"/>
              <a:t> </a:t>
            </a:r>
            <a:r>
              <a:rPr lang="en-US" altLang="zh-CN" sz="2400" dirty="0"/>
              <a:t>users/items</a:t>
            </a:r>
            <a:r>
              <a:rPr lang="zh-CN" altLang="en-US" sz="2400" dirty="0"/>
              <a:t> </a:t>
            </a:r>
            <a:r>
              <a:rPr lang="en-US" altLang="zh-CN" sz="2400" dirty="0"/>
              <a:t>with</a:t>
            </a:r>
            <a:r>
              <a:rPr lang="zh-CN" altLang="en-US" sz="2400" dirty="0"/>
              <a:t> </a:t>
            </a:r>
            <a:r>
              <a:rPr lang="en-US" altLang="zh-CN" sz="2400" dirty="0"/>
              <a:t>more</a:t>
            </a:r>
            <a:r>
              <a:rPr lang="zh-CN" altLang="en-US" sz="2400" dirty="0"/>
              <a:t> </a:t>
            </a:r>
            <a:r>
              <a:rPr lang="en-US" altLang="zh-CN" sz="2400" dirty="0"/>
              <a:t>abundant</a:t>
            </a:r>
            <a:r>
              <a:rPr lang="zh-CN" altLang="en-US" sz="2400" dirty="0"/>
              <a:t> </a:t>
            </a:r>
            <a:r>
              <a:rPr lang="en-US" altLang="zh-CN" sz="2400" dirty="0"/>
              <a:t>data;</a:t>
            </a:r>
          </a:p>
          <a:p>
            <a:endParaRPr lang="en-US" altLang="zh-CN" sz="2400" dirty="0"/>
          </a:p>
          <a:p>
            <a:r>
              <a:rPr lang="en-US" altLang="zh-CN" sz="2400" dirty="0"/>
              <a:t>Enforce</a:t>
            </a:r>
            <a:r>
              <a:rPr lang="zh-CN" altLang="en-US" sz="2400" dirty="0"/>
              <a:t> </a:t>
            </a:r>
            <a:r>
              <a:rPr lang="en-US" altLang="zh-CN" sz="2400" dirty="0"/>
              <a:t>the</a:t>
            </a:r>
            <a:r>
              <a:rPr lang="zh-CN" altLang="en-US" sz="2400" dirty="0"/>
              <a:t> </a:t>
            </a:r>
            <a:r>
              <a:rPr lang="en-US" altLang="zh-CN" sz="2400" dirty="0"/>
              <a:t>intrinsic</a:t>
            </a:r>
            <a:r>
              <a:rPr lang="zh-CN" altLang="en-US" sz="2400" dirty="0"/>
              <a:t> </a:t>
            </a:r>
            <a:r>
              <a:rPr lang="en-US" altLang="zh-CN" sz="2400" dirty="0"/>
              <a:t>user</a:t>
            </a:r>
            <a:r>
              <a:rPr lang="zh-CN" altLang="en-US" sz="2400" dirty="0"/>
              <a:t> </a:t>
            </a:r>
            <a:r>
              <a:rPr lang="en-US" altLang="zh-CN" sz="2400" dirty="0"/>
              <a:t>properties</a:t>
            </a:r>
            <a:r>
              <a:rPr lang="zh-CN" altLang="en-US" sz="2400" dirty="0"/>
              <a:t> </a:t>
            </a:r>
            <a:r>
              <a:rPr lang="en-US" altLang="zh-CN" sz="2400" dirty="0"/>
              <a:t>to</a:t>
            </a:r>
            <a:r>
              <a:rPr lang="zh-CN" altLang="en-US" sz="2400" dirty="0"/>
              <a:t> </a:t>
            </a:r>
            <a:r>
              <a:rPr lang="en-US" altLang="zh-CN" sz="2400" dirty="0"/>
              <a:t>be</a:t>
            </a:r>
            <a:r>
              <a:rPr lang="zh-CN" altLang="en-US" sz="2400" dirty="0"/>
              <a:t> </a:t>
            </a:r>
            <a:r>
              <a:rPr lang="en-US" altLang="zh-CN" sz="2400" dirty="0"/>
              <a:t>preserved</a:t>
            </a:r>
            <a:r>
              <a:rPr lang="zh-CN" altLang="en-US" sz="2400" dirty="0"/>
              <a:t> </a:t>
            </a:r>
            <a:r>
              <a:rPr lang="en-US" altLang="zh-CN" sz="2400" dirty="0"/>
              <a:t>and</a:t>
            </a:r>
            <a:r>
              <a:rPr lang="zh-CN" altLang="en-US" sz="2400" dirty="0"/>
              <a:t> </a:t>
            </a:r>
            <a:r>
              <a:rPr lang="en-US" altLang="zh-CN" sz="2400" dirty="0"/>
              <a:t>not</a:t>
            </a:r>
            <a:r>
              <a:rPr lang="zh-CN" altLang="en-US" sz="2400" dirty="0"/>
              <a:t> </a:t>
            </a:r>
            <a:r>
              <a:rPr lang="en-US" altLang="zh-CN" sz="2400" dirty="0"/>
              <a:t>to</a:t>
            </a:r>
            <a:r>
              <a:rPr lang="zh-CN" altLang="en-US" sz="2400" dirty="0"/>
              <a:t> </a:t>
            </a:r>
            <a:r>
              <a:rPr lang="en-US" altLang="zh-CN" sz="2400" dirty="0"/>
              <a:t>be</a:t>
            </a:r>
            <a:r>
              <a:rPr lang="zh-CN" altLang="en-US" sz="2400" dirty="0"/>
              <a:t> </a:t>
            </a:r>
            <a:r>
              <a:rPr lang="en-US" altLang="zh-CN" sz="2400" dirty="0"/>
              <a:t>fully</a:t>
            </a:r>
            <a:r>
              <a:rPr lang="zh-CN" altLang="en-US" sz="2400" dirty="0"/>
              <a:t> </a:t>
            </a:r>
            <a:r>
              <a:rPr lang="en-US" altLang="zh-CN" sz="2400" dirty="0"/>
              <a:t>driven</a:t>
            </a:r>
            <a:r>
              <a:rPr lang="zh-CN" altLang="en-US" sz="2400" dirty="0"/>
              <a:t> </a:t>
            </a:r>
            <a:r>
              <a:rPr lang="en-US" altLang="zh-CN" sz="2400" dirty="0"/>
              <a:t>by</a:t>
            </a:r>
            <a:r>
              <a:rPr lang="zh-CN" altLang="en-US" sz="2400" dirty="0"/>
              <a:t> </a:t>
            </a:r>
            <a:r>
              <a:rPr lang="en-US" altLang="zh-CN" sz="2400" dirty="0"/>
              <a:t>similarity-based</a:t>
            </a:r>
            <a:r>
              <a:rPr lang="zh-CN" altLang="en-US" sz="2400" dirty="0"/>
              <a:t> </a:t>
            </a:r>
            <a:r>
              <a:rPr lang="en-US" altLang="zh-CN" sz="2400" dirty="0"/>
              <a:t>modeling.</a:t>
            </a:r>
          </a:p>
          <a:p>
            <a:pPr marL="0" indent="0">
              <a:buNone/>
            </a:pPr>
            <a:endParaRPr lang="en-US" altLang="zh-CN" sz="2400" dirty="0"/>
          </a:p>
          <a:p>
            <a:endParaRPr lang="en-US" altLang="zh-CN" sz="2400" dirty="0"/>
          </a:p>
        </p:txBody>
      </p:sp>
    </p:spTree>
    <p:extLst>
      <p:ext uri="{BB962C8B-B14F-4D97-AF65-F5344CB8AC3E}">
        <p14:creationId xmlns:p14="http://schemas.microsoft.com/office/powerpoint/2010/main" val="240141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E51A5-4CCA-0393-ED24-38111335C7E6}"/>
              </a:ext>
            </a:extLst>
          </p:cNvPr>
          <p:cNvSpPr>
            <a:spLocks noGrp="1"/>
          </p:cNvSpPr>
          <p:nvPr>
            <p:ph type="title"/>
          </p:nvPr>
        </p:nvSpPr>
        <p:spPr/>
        <p:txBody>
          <a:bodyPr/>
          <a:lstStyle/>
          <a:p>
            <a:r>
              <a:rPr lang="en-US" altLang="zh-CN" dirty="0"/>
              <a:t>Recommender</a:t>
            </a:r>
            <a:r>
              <a:rPr lang="zh-CN" altLang="en-US" dirty="0"/>
              <a:t> </a:t>
            </a:r>
            <a:r>
              <a:rPr lang="en-US" altLang="zh-CN" dirty="0"/>
              <a:t>Systems:</a:t>
            </a:r>
            <a:r>
              <a:rPr lang="zh-CN" altLang="en-US" dirty="0"/>
              <a:t> </a:t>
            </a:r>
            <a:r>
              <a:rPr lang="en-US" altLang="zh-CN" dirty="0"/>
              <a:t>How</a:t>
            </a:r>
            <a:r>
              <a:rPr lang="zh-CN" altLang="en-US" dirty="0"/>
              <a:t> </a:t>
            </a:r>
            <a:r>
              <a:rPr lang="en-US" altLang="zh-CN" dirty="0"/>
              <a:t>It</a:t>
            </a:r>
            <a:r>
              <a:rPr lang="zh-CN" altLang="en-US" dirty="0"/>
              <a:t> </a:t>
            </a:r>
            <a:r>
              <a:rPr lang="en-US" altLang="zh-CN" dirty="0"/>
              <a:t>Works</a:t>
            </a:r>
            <a:endParaRPr lang="en-NL" dirty="0"/>
          </a:p>
        </p:txBody>
      </p:sp>
      <p:pic>
        <p:nvPicPr>
          <p:cNvPr id="4" name="Picture 2" descr="collaborative filtering - recommender system">
            <a:extLst>
              <a:ext uri="{FF2B5EF4-FFF2-40B4-BE49-F238E27FC236}">
                <a16:creationId xmlns:a16="http://schemas.microsoft.com/office/drawing/2014/main" id="{64B3032A-D086-2322-6A26-D368F14F2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264" y="1390743"/>
            <a:ext cx="4584356" cy="432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531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Problem</a:t>
            </a:r>
            <a:endParaRPr lang="en-NL" dirty="0"/>
          </a:p>
        </p:txBody>
      </p:sp>
      <p:sp>
        <p:nvSpPr>
          <p:cNvPr id="3" name="Tijdelijke aanduiding voor verticale tekst 8">
            <a:extLst>
              <a:ext uri="{FF2B5EF4-FFF2-40B4-BE49-F238E27FC236}">
                <a16:creationId xmlns:a16="http://schemas.microsoft.com/office/drawing/2014/main" id="{718E71D6-C99E-111D-29F0-05E0843910B4}"/>
              </a:ext>
            </a:extLst>
          </p:cNvPr>
          <p:cNvSpPr txBox="1">
            <a:spLocks/>
          </p:cNvSpPr>
          <p:nvPr/>
        </p:nvSpPr>
        <p:spPr>
          <a:xfrm>
            <a:off x="832720" y="1672798"/>
            <a:ext cx="9918407" cy="32732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Goal: mitigating the non-mainstream bias;</a:t>
            </a:r>
          </a:p>
          <a:p>
            <a:endParaRPr lang="en-US" altLang="zh-CN" sz="2400" dirty="0"/>
          </a:p>
          <a:p>
            <a:r>
              <a:rPr lang="en-US" altLang="zh-CN" sz="2400" dirty="0"/>
              <a:t>Given: </a:t>
            </a:r>
            <a:r>
              <a:rPr lang="en-US" altLang="zh-CN" sz="2400" dirty="0">
                <a:solidFill>
                  <a:srgbClr val="00B0F0"/>
                </a:solidFill>
              </a:rPr>
              <a:t>explicit</a:t>
            </a:r>
            <a:r>
              <a:rPr lang="en-US" altLang="zh-CN" sz="2400" dirty="0"/>
              <a:t> ratings; content-based side information;</a:t>
            </a:r>
          </a:p>
          <a:p>
            <a:pPr marL="0" indent="0">
              <a:buNone/>
            </a:pPr>
            <a:endParaRPr lang="en-US" altLang="zh-CN" sz="2400" dirty="0"/>
          </a:p>
          <a:p>
            <a:r>
              <a:rPr lang="en-US" altLang="zh-CN" sz="2400" dirty="0"/>
              <a:t>Target: A personalized recommendation list to each user, achieving a </a:t>
            </a:r>
            <a:r>
              <a:rPr lang="en-US" altLang="zh-CN" sz="2400" dirty="0">
                <a:solidFill>
                  <a:schemeClr val="accent3">
                    <a:lumMod val="75000"/>
                  </a:schemeClr>
                </a:solidFill>
              </a:rPr>
              <a:t>better balance </a:t>
            </a:r>
            <a:r>
              <a:rPr lang="en-US" altLang="zh-CN" sz="2400" dirty="0"/>
              <a:t>across all users in recommendation.</a:t>
            </a:r>
          </a:p>
          <a:p>
            <a:pPr marL="0" indent="0">
              <a:buNone/>
            </a:pPr>
            <a:endParaRPr lang="en-US" altLang="zh-CN" sz="2400" dirty="0"/>
          </a:p>
          <a:p>
            <a:endParaRPr lang="en-US" altLang="zh-CN" sz="2400" dirty="0"/>
          </a:p>
        </p:txBody>
      </p:sp>
    </p:spTree>
    <p:extLst>
      <p:ext uri="{BB962C8B-B14F-4D97-AF65-F5344CB8AC3E}">
        <p14:creationId xmlns:p14="http://schemas.microsoft.com/office/powerpoint/2010/main" val="36207144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698500" y="718513"/>
            <a:ext cx="10371282" cy="5229851"/>
          </a:xfrm>
        </p:spPr>
        <p:txBody>
          <a:bodyPr/>
          <a:lstStyle/>
          <a:p>
            <a:r>
              <a:rPr lang="en-US" altLang="zh-CN" dirty="0">
                <a:latin typeface="Roboto Slab Medium" pitchFamily="2" charset="0"/>
                <a:ea typeface="Roboto Slab Medium" pitchFamily="2" charset="0"/>
              </a:rPr>
              <a:t>How to Utilize the </a:t>
            </a:r>
          </a:p>
          <a:p>
            <a:r>
              <a:rPr lang="en-US" altLang="zh-CN" dirty="0">
                <a:latin typeface="Roboto Slab Medium" pitchFamily="2" charset="0"/>
                <a:ea typeface="Roboto Slab Medium" pitchFamily="2" charset="0"/>
              </a:rPr>
              <a:t>Content-based Side Information?</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41</a:t>
            </a:fld>
            <a:endParaRPr lang="nl-NL"/>
          </a:p>
        </p:txBody>
      </p:sp>
    </p:spTree>
    <p:extLst>
      <p:ext uri="{BB962C8B-B14F-4D97-AF65-F5344CB8AC3E}">
        <p14:creationId xmlns:p14="http://schemas.microsoft.com/office/powerpoint/2010/main" val="268220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err="1"/>
              <a:t>DeepCoNN</a:t>
            </a:r>
            <a:r>
              <a:rPr lang="en-US" altLang="zh-CN" dirty="0"/>
              <a:t>: Preliminary Model</a:t>
            </a:r>
            <a:endParaRPr lang="en-NL" dirty="0"/>
          </a:p>
        </p:txBody>
      </p:sp>
      <p:pic>
        <p:nvPicPr>
          <p:cNvPr id="4" name="Picture 3">
            <a:extLst>
              <a:ext uri="{FF2B5EF4-FFF2-40B4-BE49-F238E27FC236}">
                <a16:creationId xmlns:a16="http://schemas.microsoft.com/office/drawing/2014/main" id="{5162BC98-4726-93B9-F4FC-728503E3EE42}"/>
              </a:ext>
            </a:extLst>
          </p:cNvPr>
          <p:cNvPicPr>
            <a:picLocks noChangeAspect="1"/>
          </p:cNvPicPr>
          <p:nvPr/>
        </p:nvPicPr>
        <p:blipFill>
          <a:blip r:embed="rId2"/>
          <a:stretch>
            <a:fillRect/>
          </a:stretch>
        </p:blipFill>
        <p:spPr>
          <a:xfrm>
            <a:off x="2477191" y="1196362"/>
            <a:ext cx="5942215" cy="5035345"/>
          </a:xfrm>
          <a:prstGeom prst="rect">
            <a:avLst/>
          </a:prstGeom>
        </p:spPr>
      </p:pic>
      <p:sp>
        <p:nvSpPr>
          <p:cNvPr id="6" name="TextBox 5">
            <a:extLst>
              <a:ext uri="{FF2B5EF4-FFF2-40B4-BE49-F238E27FC236}">
                <a16:creationId xmlns:a16="http://schemas.microsoft.com/office/drawing/2014/main" id="{55043D6C-393A-8A6A-CBB8-33DFDC1E861C}"/>
              </a:ext>
            </a:extLst>
          </p:cNvPr>
          <p:cNvSpPr txBox="1"/>
          <p:nvPr/>
        </p:nvSpPr>
        <p:spPr>
          <a:xfrm>
            <a:off x="7988531" y="5017289"/>
            <a:ext cx="4048298" cy="1169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NL" sz="1400" dirty="0"/>
              <a:t>Zheng, Lei, Vahid Noroozi, and Philip S. Yu. "Joint deep modeling of users and items using reviews for recommendation." Proceedings of the Tenth ACM International Conference on Web Search and Data Mining. ACM, 2017</a:t>
            </a:r>
          </a:p>
        </p:txBody>
      </p:sp>
    </p:spTree>
    <p:extLst>
      <p:ext uri="{BB962C8B-B14F-4D97-AF65-F5344CB8AC3E}">
        <p14:creationId xmlns:p14="http://schemas.microsoft.com/office/powerpoint/2010/main" val="1013373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910359" y="633742"/>
            <a:ext cx="10371282" cy="5229851"/>
          </a:xfrm>
        </p:spPr>
        <p:txBody>
          <a:bodyPr/>
          <a:lstStyle/>
          <a:p>
            <a:r>
              <a:rPr lang="en-US" altLang="zh-CN" dirty="0">
                <a:latin typeface="Roboto Slab Medium" pitchFamily="2" charset="0"/>
                <a:ea typeface="Roboto Slab Medium" pitchFamily="2" charset="0"/>
              </a:rPr>
              <a:t>How to Provide </a:t>
            </a:r>
          </a:p>
          <a:p>
            <a:r>
              <a:rPr lang="en-US" altLang="zh-CN" dirty="0">
                <a:latin typeface="Roboto Slab Medium" pitchFamily="2" charset="0"/>
                <a:ea typeface="Roboto Slab Medium" pitchFamily="2" charset="0"/>
              </a:rPr>
              <a:t>the Adversarial Power?</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43</a:t>
            </a:fld>
            <a:endParaRPr lang="nl-NL"/>
          </a:p>
        </p:txBody>
      </p:sp>
    </p:spTree>
    <p:extLst>
      <p:ext uri="{BB962C8B-B14F-4D97-AF65-F5344CB8AC3E}">
        <p14:creationId xmlns:p14="http://schemas.microsoft.com/office/powerpoint/2010/main" val="422169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NAECF: Debiasing for Non-Mainstream Users</a:t>
            </a:r>
            <a:endParaRPr lang="en-NL" dirty="0"/>
          </a:p>
        </p:txBody>
      </p:sp>
      <p:pic>
        <p:nvPicPr>
          <p:cNvPr id="3" name="Picture 2">
            <a:extLst>
              <a:ext uri="{FF2B5EF4-FFF2-40B4-BE49-F238E27FC236}">
                <a16:creationId xmlns:a16="http://schemas.microsoft.com/office/drawing/2014/main" id="{E73340D2-906B-B4CA-5080-2ED3BFF02F3E}"/>
              </a:ext>
            </a:extLst>
          </p:cNvPr>
          <p:cNvPicPr>
            <a:picLocks noChangeAspect="1"/>
          </p:cNvPicPr>
          <p:nvPr/>
        </p:nvPicPr>
        <p:blipFill>
          <a:blip r:embed="rId2"/>
          <a:stretch>
            <a:fillRect/>
          </a:stretch>
        </p:blipFill>
        <p:spPr>
          <a:xfrm>
            <a:off x="2509058" y="1161561"/>
            <a:ext cx="7772400" cy="5315918"/>
          </a:xfrm>
          <a:prstGeom prst="rect">
            <a:avLst/>
          </a:prstGeom>
        </p:spPr>
      </p:pic>
      <p:pic>
        <p:nvPicPr>
          <p:cNvPr id="7" name="Picture 6">
            <a:extLst>
              <a:ext uri="{FF2B5EF4-FFF2-40B4-BE49-F238E27FC236}">
                <a16:creationId xmlns:a16="http://schemas.microsoft.com/office/drawing/2014/main" id="{5ECA08C8-2751-59C2-5E7A-C3C29A45A5A7}"/>
              </a:ext>
            </a:extLst>
          </p:cNvPr>
          <p:cNvPicPr>
            <a:picLocks noChangeAspect="1"/>
          </p:cNvPicPr>
          <p:nvPr/>
        </p:nvPicPr>
        <p:blipFill>
          <a:blip r:embed="rId3"/>
          <a:stretch>
            <a:fillRect/>
          </a:stretch>
        </p:blipFill>
        <p:spPr>
          <a:xfrm>
            <a:off x="8374405" y="3429000"/>
            <a:ext cx="1907053" cy="2503714"/>
          </a:xfrm>
          <a:prstGeom prst="rect">
            <a:avLst/>
          </a:prstGeom>
        </p:spPr>
      </p:pic>
      <p:pic>
        <p:nvPicPr>
          <p:cNvPr id="8" name="Picture 7">
            <a:extLst>
              <a:ext uri="{FF2B5EF4-FFF2-40B4-BE49-F238E27FC236}">
                <a16:creationId xmlns:a16="http://schemas.microsoft.com/office/drawing/2014/main" id="{C53E6279-B010-76B4-7872-5C710353C7DF}"/>
              </a:ext>
            </a:extLst>
          </p:cNvPr>
          <p:cNvPicPr>
            <a:picLocks noChangeAspect="1"/>
          </p:cNvPicPr>
          <p:nvPr/>
        </p:nvPicPr>
        <p:blipFill>
          <a:blip r:embed="rId3"/>
          <a:stretch>
            <a:fillRect/>
          </a:stretch>
        </p:blipFill>
        <p:spPr>
          <a:xfrm>
            <a:off x="2713834" y="3429000"/>
            <a:ext cx="1907053" cy="2503714"/>
          </a:xfrm>
          <a:prstGeom prst="rect">
            <a:avLst/>
          </a:prstGeom>
        </p:spPr>
      </p:pic>
    </p:spTree>
    <p:extLst>
      <p:ext uri="{BB962C8B-B14F-4D97-AF65-F5344CB8AC3E}">
        <p14:creationId xmlns:p14="http://schemas.microsoft.com/office/powerpoint/2010/main" val="130803070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Model Learning: Overall Loss</a:t>
            </a:r>
            <a:endParaRPr lang="en-NL" dirty="0"/>
          </a:p>
        </p:txBody>
      </p:sp>
      <p:sp>
        <p:nvSpPr>
          <p:cNvPr id="5" name="TextBox 4">
            <a:extLst>
              <a:ext uri="{FF2B5EF4-FFF2-40B4-BE49-F238E27FC236}">
                <a16:creationId xmlns:a16="http://schemas.microsoft.com/office/drawing/2014/main" id="{769AE882-F1E5-73AA-2C2E-F2DA81AC7C50}"/>
              </a:ext>
            </a:extLst>
          </p:cNvPr>
          <p:cNvSpPr txBox="1"/>
          <p:nvPr/>
        </p:nvSpPr>
        <p:spPr>
          <a:xfrm>
            <a:off x="708464" y="1341734"/>
            <a:ext cx="905933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NL" sz="2400" dirty="0"/>
              <a:t>The overall loss function is the linear combination generated from CF (rating prediction) and AE (text reconstruction).</a:t>
            </a:r>
          </a:p>
        </p:txBody>
      </p:sp>
      <p:pic>
        <p:nvPicPr>
          <p:cNvPr id="10" name="Picture 9">
            <a:extLst>
              <a:ext uri="{FF2B5EF4-FFF2-40B4-BE49-F238E27FC236}">
                <a16:creationId xmlns:a16="http://schemas.microsoft.com/office/drawing/2014/main" id="{B57E23AD-2861-B61B-E47B-9DFE65B6F5B2}"/>
              </a:ext>
            </a:extLst>
          </p:cNvPr>
          <p:cNvPicPr>
            <a:picLocks noChangeAspect="1"/>
          </p:cNvPicPr>
          <p:nvPr/>
        </p:nvPicPr>
        <p:blipFill>
          <a:blip r:embed="rId2"/>
          <a:stretch>
            <a:fillRect/>
          </a:stretch>
        </p:blipFill>
        <p:spPr>
          <a:xfrm>
            <a:off x="2658533" y="2352904"/>
            <a:ext cx="6603999" cy="3837459"/>
          </a:xfrm>
          <a:prstGeom prst="rect">
            <a:avLst/>
          </a:prstGeom>
        </p:spPr>
      </p:pic>
    </p:spTree>
    <p:extLst>
      <p:ext uri="{BB962C8B-B14F-4D97-AF65-F5344CB8AC3E}">
        <p14:creationId xmlns:p14="http://schemas.microsoft.com/office/powerpoint/2010/main" val="2033778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Model Learning: Overall Loss</a:t>
            </a:r>
            <a:endParaRPr lang="en-NL" dirty="0"/>
          </a:p>
        </p:txBody>
      </p:sp>
      <p:sp>
        <p:nvSpPr>
          <p:cNvPr id="5" name="TextBox 4">
            <a:extLst>
              <a:ext uri="{FF2B5EF4-FFF2-40B4-BE49-F238E27FC236}">
                <a16:creationId xmlns:a16="http://schemas.microsoft.com/office/drawing/2014/main" id="{769AE882-F1E5-73AA-2C2E-F2DA81AC7C50}"/>
              </a:ext>
            </a:extLst>
          </p:cNvPr>
          <p:cNvSpPr txBox="1"/>
          <p:nvPr/>
        </p:nvSpPr>
        <p:spPr>
          <a:xfrm>
            <a:off x="708464" y="1341734"/>
            <a:ext cx="9059333"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NL" sz="2400" dirty="0"/>
              <a:t>The overall loss function is the linear combination generated from CF (rating prediction) and AE (text reconstruction).</a:t>
            </a:r>
          </a:p>
        </p:txBody>
      </p:sp>
      <p:pic>
        <p:nvPicPr>
          <p:cNvPr id="10" name="Picture 9">
            <a:extLst>
              <a:ext uri="{FF2B5EF4-FFF2-40B4-BE49-F238E27FC236}">
                <a16:creationId xmlns:a16="http://schemas.microsoft.com/office/drawing/2014/main" id="{B57E23AD-2861-B61B-E47B-9DFE65B6F5B2}"/>
              </a:ext>
            </a:extLst>
          </p:cNvPr>
          <p:cNvPicPr>
            <a:picLocks noChangeAspect="1"/>
          </p:cNvPicPr>
          <p:nvPr/>
        </p:nvPicPr>
        <p:blipFill>
          <a:blip r:embed="rId2"/>
          <a:stretch>
            <a:fillRect/>
          </a:stretch>
        </p:blipFill>
        <p:spPr>
          <a:xfrm>
            <a:off x="2658533" y="2352904"/>
            <a:ext cx="6603999" cy="3837459"/>
          </a:xfrm>
          <a:prstGeom prst="rect">
            <a:avLst/>
          </a:prstGeom>
        </p:spPr>
      </p:pic>
    </p:spTree>
    <p:extLst>
      <p:ext uri="{BB962C8B-B14F-4D97-AF65-F5344CB8AC3E}">
        <p14:creationId xmlns:p14="http://schemas.microsoft.com/office/powerpoint/2010/main" val="298384848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910359" y="633742"/>
            <a:ext cx="10371282" cy="5229851"/>
          </a:xfrm>
        </p:spPr>
        <p:txBody>
          <a:bodyPr/>
          <a:lstStyle/>
          <a:p>
            <a:r>
              <a:rPr lang="en-US" altLang="zh-CN" dirty="0">
                <a:latin typeface="Roboto Slab Medium" pitchFamily="2" charset="0"/>
                <a:ea typeface="Roboto Slab Medium" pitchFamily="2" charset="0"/>
              </a:rPr>
              <a:t>How to Evaluate </a:t>
            </a:r>
          </a:p>
          <a:p>
            <a:r>
              <a:rPr lang="en-US" altLang="zh-CN" dirty="0">
                <a:latin typeface="Roboto Slab Medium" pitchFamily="2" charset="0"/>
                <a:ea typeface="Roboto Slab Medium" pitchFamily="2" charset="0"/>
              </a:rPr>
              <a:t>the Balance across Users?</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47</a:t>
            </a:fld>
            <a:endParaRPr lang="nl-NL"/>
          </a:p>
        </p:txBody>
      </p:sp>
    </p:spTree>
    <p:extLst>
      <p:ext uri="{BB962C8B-B14F-4D97-AF65-F5344CB8AC3E}">
        <p14:creationId xmlns:p14="http://schemas.microsoft.com/office/powerpoint/2010/main" val="348960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Individual User Investigation: </a:t>
            </a:r>
            <a:r>
              <a:rPr lang="en-US" altLang="zh-CN" dirty="0" err="1"/>
              <a:t>AutoEncoders</a:t>
            </a:r>
            <a:endParaRPr lang="en-NL" dirty="0"/>
          </a:p>
        </p:txBody>
      </p:sp>
      <p:pic>
        <p:nvPicPr>
          <p:cNvPr id="6" name="Picture 5">
            <a:extLst>
              <a:ext uri="{FF2B5EF4-FFF2-40B4-BE49-F238E27FC236}">
                <a16:creationId xmlns:a16="http://schemas.microsoft.com/office/drawing/2014/main" id="{AE018BA4-648D-9C18-60AF-8BCDABB80A06}"/>
              </a:ext>
            </a:extLst>
          </p:cNvPr>
          <p:cNvPicPr>
            <a:picLocks noChangeAspect="1"/>
          </p:cNvPicPr>
          <p:nvPr/>
        </p:nvPicPr>
        <p:blipFill>
          <a:blip r:embed="rId2"/>
          <a:stretch>
            <a:fillRect/>
          </a:stretch>
        </p:blipFill>
        <p:spPr>
          <a:xfrm>
            <a:off x="1553021" y="1524000"/>
            <a:ext cx="9475996" cy="4231341"/>
          </a:xfrm>
          <a:prstGeom prst="rect">
            <a:avLst/>
          </a:prstGeom>
        </p:spPr>
      </p:pic>
    </p:spTree>
    <p:extLst>
      <p:ext uri="{BB962C8B-B14F-4D97-AF65-F5344CB8AC3E}">
        <p14:creationId xmlns:p14="http://schemas.microsoft.com/office/powerpoint/2010/main" val="85799077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dirty="0"/>
              <a:t>Experiments: Datasets &amp; Baselines</a:t>
            </a:r>
            <a:endParaRPr lang="en-NL" dirty="0"/>
          </a:p>
        </p:txBody>
      </p:sp>
      <p:pic>
        <p:nvPicPr>
          <p:cNvPr id="3" name="Picture 2">
            <a:extLst>
              <a:ext uri="{FF2B5EF4-FFF2-40B4-BE49-F238E27FC236}">
                <a16:creationId xmlns:a16="http://schemas.microsoft.com/office/drawing/2014/main" id="{34902CA9-6D6E-8457-82BB-F515F75295DD}"/>
              </a:ext>
            </a:extLst>
          </p:cNvPr>
          <p:cNvPicPr>
            <a:picLocks noChangeAspect="1"/>
          </p:cNvPicPr>
          <p:nvPr/>
        </p:nvPicPr>
        <p:blipFill>
          <a:blip r:embed="rId2"/>
          <a:stretch>
            <a:fillRect/>
          </a:stretch>
        </p:blipFill>
        <p:spPr>
          <a:xfrm>
            <a:off x="1485309" y="1161561"/>
            <a:ext cx="9221382" cy="2267439"/>
          </a:xfrm>
          <a:prstGeom prst="rect">
            <a:avLst/>
          </a:prstGeom>
        </p:spPr>
      </p:pic>
      <p:sp>
        <p:nvSpPr>
          <p:cNvPr id="4" name="Tijdelijke aanduiding voor verticale tekst 8">
            <a:extLst>
              <a:ext uri="{FF2B5EF4-FFF2-40B4-BE49-F238E27FC236}">
                <a16:creationId xmlns:a16="http://schemas.microsoft.com/office/drawing/2014/main" id="{098785E8-4EB7-927D-E257-281CE5A335BC}"/>
              </a:ext>
            </a:extLst>
          </p:cNvPr>
          <p:cNvSpPr txBox="1">
            <a:spLocks/>
          </p:cNvSpPr>
          <p:nvPr/>
        </p:nvSpPr>
        <p:spPr>
          <a:xfrm>
            <a:off x="1485309" y="3429000"/>
            <a:ext cx="10093002"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Train: Validation: Test = 8:1:1</a:t>
            </a:r>
          </a:p>
          <a:p>
            <a:pPr>
              <a:buFont typeface="Arial" panose="020B0604020202020204" pitchFamily="34" charset="0"/>
              <a:buChar char="•"/>
            </a:pPr>
            <a:r>
              <a:rPr lang="en-GB" sz="2400" dirty="0">
                <a:solidFill>
                  <a:srgbClr val="000000"/>
                </a:solidFill>
                <a:effectLst/>
                <a:latin typeface="Arial" panose="020B0604020202020204" pitchFamily="34" charset="0"/>
              </a:rPr>
              <a:t>10 different splits per dataset</a:t>
            </a:r>
            <a:endParaRPr lang="en-GB" sz="2400" dirty="0">
              <a:latin typeface="Arial" panose="020B0604020202020204" pitchFamily="34" charset="0"/>
            </a:endParaRPr>
          </a:p>
          <a:p>
            <a:pPr>
              <a:buFont typeface="Arial" panose="020B0604020202020204" pitchFamily="34" charset="0"/>
              <a:buChar char="•"/>
            </a:pPr>
            <a:r>
              <a:rPr lang="en-GB" sz="2400" dirty="0">
                <a:solidFill>
                  <a:schemeClr val="accent3">
                    <a:lumMod val="75000"/>
                  </a:schemeClr>
                </a:solidFill>
                <a:effectLst/>
                <a:latin typeface="Arial" panose="020B0604020202020204" pitchFamily="34" charset="0"/>
              </a:rPr>
              <a:t>Core </a:t>
            </a:r>
            <a:r>
              <a:rPr lang="en-GB" sz="2400" dirty="0">
                <a:solidFill>
                  <a:srgbClr val="000000"/>
                </a:solidFill>
                <a:effectLst/>
                <a:latin typeface="Arial" panose="020B0604020202020204" pitchFamily="34" charset="0"/>
              </a:rPr>
              <a:t>Evaluation Metric</a:t>
            </a:r>
            <a:r>
              <a:rPr lang="en-GB" sz="2400" dirty="0">
                <a:latin typeface="Arial" panose="020B0604020202020204" pitchFamily="34" charset="0"/>
              </a:rPr>
              <a:t>: </a:t>
            </a:r>
            <a:r>
              <a:rPr lang="en-GB" sz="2400" dirty="0" err="1">
                <a:latin typeface="Arial" panose="020B0604020202020204" pitchFamily="34" charset="0"/>
              </a:rPr>
              <a:t>rRMSE</a:t>
            </a:r>
            <a:r>
              <a:rPr lang="en-GB" sz="2400" dirty="0">
                <a:latin typeface="Arial" panose="020B0604020202020204" pitchFamily="34" charset="0"/>
              </a:rPr>
              <a:t>, </a:t>
            </a:r>
            <a:r>
              <a:rPr lang="en-GB" sz="2400" dirty="0" err="1">
                <a:latin typeface="Arial" panose="020B0604020202020204" pitchFamily="34" charset="0"/>
              </a:rPr>
              <a:t>uRMSE</a:t>
            </a:r>
            <a:endParaRPr lang="en-GB" sz="2400" dirty="0">
              <a:latin typeface="Arial" panose="020B0604020202020204" pitchFamily="34" charset="0"/>
            </a:endParaRPr>
          </a:p>
          <a:p>
            <a:pPr>
              <a:buFont typeface="Arial" panose="020B0604020202020204" pitchFamily="34" charset="0"/>
              <a:buChar char="•"/>
            </a:pPr>
            <a:r>
              <a:rPr lang="en-GB" sz="2400" dirty="0">
                <a:solidFill>
                  <a:srgbClr val="000000"/>
                </a:solidFill>
                <a:effectLst/>
                <a:latin typeface="Arial" panose="020B0604020202020204" pitchFamily="34" charset="0"/>
              </a:rPr>
              <a:t>Each</a:t>
            </a:r>
            <a:r>
              <a:rPr lang="en-GB" sz="2400" dirty="0">
                <a:latin typeface="Arial" panose="020B0604020202020204" pitchFamily="34" charset="0"/>
              </a:rPr>
              <a:t> user has at least 5 ratings</a:t>
            </a:r>
          </a:p>
          <a:p>
            <a:pPr>
              <a:buFont typeface="Arial" panose="020B0604020202020204" pitchFamily="34" charset="0"/>
              <a:buChar char="•"/>
            </a:pPr>
            <a:r>
              <a:rPr lang="en-GB" sz="2400" dirty="0">
                <a:solidFill>
                  <a:srgbClr val="000000"/>
                </a:solidFill>
                <a:effectLst/>
                <a:latin typeface="Arial" panose="020B0604020202020204" pitchFamily="34" charset="0"/>
              </a:rPr>
              <a:t>Baselines: </a:t>
            </a:r>
            <a:r>
              <a:rPr lang="en-GB" sz="2400" dirty="0">
                <a:solidFill>
                  <a:srgbClr val="00B0F0"/>
                </a:solidFill>
                <a:effectLst/>
                <a:latin typeface="Arial" panose="020B0604020202020204" pitchFamily="34" charset="0"/>
              </a:rPr>
              <a:t>MF</a:t>
            </a:r>
            <a:r>
              <a:rPr lang="en-GB" sz="2400" dirty="0">
                <a:solidFill>
                  <a:srgbClr val="000000"/>
                </a:solidFill>
                <a:effectLst/>
                <a:latin typeface="Arial" panose="020B0604020202020204" pitchFamily="34" charset="0"/>
              </a:rPr>
              <a:t> and </a:t>
            </a:r>
            <a:r>
              <a:rPr lang="en-GB" sz="2400" dirty="0" err="1">
                <a:solidFill>
                  <a:srgbClr val="00B0F0"/>
                </a:solidFill>
                <a:effectLst/>
                <a:latin typeface="Arial" panose="020B0604020202020204" pitchFamily="34" charset="0"/>
              </a:rPr>
              <a:t>DeepCoNN</a:t>
            </a:r>
            <a:endParaRPr lang="en-GB" sz="2400" dirty="0">
              <a:solidFill>
                <a:srgbClr val="00B0F0"/>
              </a:solidFill>
              <a:effectLst/>
              <a:latin typeface="Arial" panose="020B0604020202020204" pitchFamily="34" charset="0"/>
            </a:endParaRPr>
          </a:p>
        </p:txBody>
      </p:sp>
    </p:spTree>
    <p:extLst>
      <p:ext uri="{BB962C8B-B14F-4D97-AF65-F5344CB8AC3E}">
        <p14:creationId xmlns:p14="http://schemas.microsoft.com/office/powerpoint/2010/main" val="8852444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13240"/>
            <a:ext cx="10775072" cy="490401"/>
          </a:xfrm>
          <a:prstGeom prst="rect">
            <a:avLst/>
          </a:prstGeom>
        </p:spPr>
        <p:txBody>
          <a:bodyPr/>
          <a:lstStyle>
            <a:lvl1pPr defTabSz="850391">
              <a:tabLst>
                <a:tab pos="1155700" algn="l"/>
              </a:tabLst>
              <a:defRPr sz="2976"/>
            </a:lvl1pPr>
          </a:lstStyle>
          <a:p>
            <a:r>
              <a:rPr lang="en-NL" dirty="0"/>
              <a:t>Recomm</a:t>
            </a:r>
            <a:r>
              <a:rPr lang="en-US" altLang="zh-CN" dirty="0"/>
              <a:t>ender</a:t>
            </a:r>
            <a:r>
              <a:rPr lang="zh-CN" altLang="en-US" dirty="0"/>
              <a:t> </a:t>
            </a:r>
            <a:r>
              <a:rPr lang="en-US" altLang="zh-CN" dirty="0"/>
              <a:t>Systems: Traditional View</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2" name="Picture 1">
            <a:extLst>
              <a:ext uri="{FF2B5EF4-FFF2-40B4-BE49-F238E27FC236}">
                <a16:creationId xmlns:a16="http://schemas.microsoft.com/office/drawing/2014/main" id="{6A0A920F-6D26-DD23-9C15-CCA20AD117E4}"/>
              </a:ext>
            </a:extLst>
          </p:cNvPr>
          <p:cNvPicPr>
            <a:picLocks noChangeAspect="1"/>
          </p:cNvPicPr>
          <p:nvPr/>
        </p:nvPicPr>
        <p:blipFill>
          <a:blip r:embed="rId2" cstate="print"/>
          <a:stretch>
            <a:fillRect/>
          </a:stretch>
        </p:blipFill>
        <p:spPr>
          <a:xfrm>
            <a:off x="3309745" y="1594163"/>
            <a:ext cx="4677371" cy="2564606"/>
          </a:xfrm>
          <a:prstGeom prst="rect">
            <a:avLst/>
          </a:prstGeom>
        </p:spPr>
      </p:pic>
      <p:sp>
        <p:nvSpPr>
          <p:cNvPr id="3" name="TextBox 2">
            <a:extLst>
              <a:ext uri="{FF2B5EF4-FFF2-40B4-BE49-F238E27FC236}">
                <a16:creationId xmlns:a16="http://schemas.microsoft.com/office/drawing/2014/main" id="{E6B91D29-5268-2895-933A-BD82194C233E}"/>
              </a:ext>
            </a:extLst>
          </p:cNvPr>
          <p:cNvSpPr txBox="1"/>
          <p:nvPr/>
        </p:nvSpPr>
        <p:spPr>
          <a:xfrm rot="16200000">
            <a:off x="2739630" y="2829042"/>
            <a:ext cx="792088" cy="338554"/>
          </a:xfrm>
          <a:prstGeom prst="rect">
            <a:avLst/>
          </a:prstGeom>
          <a:noFill/>
        </p:spPr>
        <p:txBody>
          <a:bodyPr wrap="square" rtlCol="0">
            <a:spAutoFit/>
          </a:bodyPr>
          <a:lstStyle/>
          <a:p>
            <a:pPr algn="ctr"/>
            <a:r>
              <a:rPr lang="en-US" sz="1600" b="1" dirty="0"/>
              <a:t>Users</a:t>
            </a:r>
            <a:endParaRPr lang="el-GR" sz="1600" b="1" dirty="0"/>
          </a:p>
        </p:txBody>
      </p:sp>
      <p:sp>
        <p:nvSpPr>
          <p:cNvPr id="4" name="TextBox 3">
            <a:extLst>
              <a:ext uri="{FF2B5EF4-FFF2-40B4-BE49-F238E27FC236}">
                <a16:creationId xmlns:a16="http://schemas.microsoft.com/office/drawing/2014/main" id="{E82DEF89-DEDD-AF19-8A1A-2F8A2A108D94}"/>
              </a:ext>
            </a:extLst>
          </p:cNvPr>
          <p:cNvSpPr txBox="1"/>
          <p:nvPr/>
        </p:nvSpPr>
        <p:spPr>
          <a:xfrm>
            <a:off x="3641079" y="1407697"/>
            <a:ext cx="3769081" cy="338554"/>
          </a:xfrm>
          <a:prstGeom prst="rect">
            <a:avLst/>
          </a:prstGeom>
          <a:noFill/>
        </p:spPr>
        <p:txBody>
          <a:bodyPr wrap="square" rtlCol="0">
            <a:spAutoFit/>
          </a:bodyPr>
          <a:lstStyle/>
          <a:p>
            <a:pPr algn="ctr"/>
            <a:r>
              <a:rPr lang="en-US" sz="1600" b="1" dirty="0"/>
              <a:t>Objects (e.g., movies, products)</a:t>
            </a:r>
            <a:endParaRPr lang="el-GR" sz="1600" b="1" dirty="0"/>
          </a:p>
        </p:txBody>
      </p:sp>
      <p:sp>
        <p:nvSpPr>
          <p:cNvPr id="5" name="Content Placeholder 2">
            <a:extLst>
              <a:ext uri="{FF2B5EF4-FFF2-40B4-BE49-F238E27FC236}">
                <a16:creationId xmlns:a16="http://schemas.microsoft.com/office/drawing/2014/main" id="{7D2EDCAC-F4ED-BD76-526F-10AD6CB4A7CF}"/>
              </a:ext>
            </a:extLst>
          </p:cNvPr>
          <p:cNvSpPr txBox="1">
            <a:spLocks/>
          </p:cNvSpPr>
          <p:nvPr/>
        </p:nvSpPr>
        <p:spPr>
          <a:xfrm>
            <a:off x="2312029" y="4531764"/>
            <a:ext cx="7814051" cy="861774"/>
          </a:xfrm>
          <a:prstGeom prst="rect">
            <a:avLst/>
          </a:prstGeom>
          <a:solidFill>
            <a:schemeClr val="accent1">
              <a:lumMod val="40000"/>
              <a:lumOff val="60000"/>
            </a:schemeClr>
          </a:solidFill>
        </p:spPr>
        <p:txBody>
          <a:bodyPr vert="horz" wrap="square"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2000" spc="-10" dirty="0">
                <a:latin typeface="Verdana" panose="020B0604030504040204" pitchFamily="34" charset="0"/>
                <a:ea typeface="Verdana" panose="020B0604030504040204" pitchFamily="34" charset="0"/>
                <a:cs typeface="Verdana" panose="020B0604030504040204" pitchFamily="34" charset="0"/>
              </a:rPr>
              <a:t>Sparse matrix: Most values are unknown</a:t>
            </a:r>
          </a:p>
          <a:p>
            <a:pPr marL="0" indent="0">
              <a:spcBef>
                <a:spcPts val="600"/>
              </a:spcBef>
              <a:spcAft>
                <a:spcPts val="600"/>
              </a:spcAft>
              <a:buNone/>
            </a:pPr>
            <a:r>
              <a:rPr lang="en-US" sz="2000" spc="-10" dirty="0">
                <a:latin typeface="Verdana" panose="020B0604030504040204" pitchFamily="34" charset="0"/>
                <a:ea typeface="Verdana" panose="020B0604030504040204" pitchFamily="34" charset="0"/>
                <a:cs typeface="Verdana" panose="020B0604030504040204" pitchFamily="34" charset="0"/>
              </a:rPr>
              <a:t>Predicting: The task of filling the unknown values</a:t>
            </a:r>
          </a:p>
        </p:txBody>
      </p:sp>
    </p:spTree>
    <p:extLst>
      <p:ext uri="{BB962C8B-B14F-4D97-AF65-F5344CB8AC3E}">
        <p14:creationId xmlns:p14="http://schemas.microsoft.com/office/powerpoint/2010/main" val="1680721416"/>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dirty="0"/>
              <a:t>Individual User Investigation: </a:t>
            </a:r>
            <a:r>
              <a:rPr lang="en-US" dirty="0" err="1"/>
              <a:t>AutoEncoders</a:t>
            </a:r>
            <a:endParaRPr lang="en-NL" dirty="0"/>
          </a:p>
        </p:txBody>
      </p:sp>
      <p:pic>
        <p:nvPicPr>
          <p:cNvPr id="5" name="Picture 4">
            <a:extLst>
              <a:ext uri="{FF2B5EF4-FFF2-40B4-BE49-F238E27FC236}">
                <a16:creationId xmlns:a16="http://schemas.microsoft.com/office/drawing/2014/main" id="{5B5005CF-4D2C-BEDD-D1D0-E9C97598DE45}"/>
              </a:ext>
            </a:extLst>
          </p:cNvPr>
          <p:cNvPicPr>
            <a:picLocks noChangeAspect="1"/>
          </p:cNvPicPr>
          <p:nvPr/>
        </p:nvPicPr>
        <p:blipFill>
          <a:blip r:embed="rId2"/>
          <a:stretch>
            <a:fillRect/>
          </a:stretch>
        </p:blipFill>
        <p:spPr>
          <a:xfrm>
            <a:off x="708464" y="1161561"/>
            <a:ext cx="5087471" cy="3390819"/>
          </a:xfrm>
          <a:prstGeom prst="rect">
            <a:avLst/>
          </a:prstGeom>
        </p:spPr>
      </p:pic>
      <p:pic>
        <p:nvPicPr>
          <p:cNvPr id="6" name="Picture 5">
            <a:extLst>
              <a:ext uri="{FF2B5EF4-FFF2-40B4-BE49-F238E27FC236}">
                <a16:creationId xmlns:a16="http://schemas.microsoft.com/office/drawing/2014/main" id="{1866B9D2-36D1-E91A-E085-26384B61F621}"/>
              </a:ext>
            </a:extLst>
          </p:cNvPr>
          <p:cNvPicPr>
            <a:picLocks noChangeAspect="1"/>
          </p:cNvPicPr>
          <p:nvPr/>
        </p:nvPicPr>
        <p:blipFill>
          <a:blip r:embed="rId3"/>
          <a:stretch>
            <a:fillRect/>
          </a:stretch>
        </p:blipFill>
        <p:spPr>
          <a:xfrm>
            <a:off x="2209799" y="4805925"/>
            <a:ext cx="7772400" cy="1380915"/>
          </a:xfrm>
          <a:prstGeom prst="rect">
            <a:avLst/>
          </a:prstGeom>
        </p:spPr>
      </p:pic>
      <p:pic>
        <p:nvPicPr>
          <p:cNvPr id="7" name="Picture 6">
            <a:extLst>
              <a:ext uri="{FF2B5EF4-FFF2-40B4-BE49-F238E27FC236}">
                <a16:creationId xmlns:a16="http://schemas.microsoft.com/office/drawing/2014/main" id="{B4D9BB8E-B0DF-C2C7-3855-4701B5C1E7EC}"/>
              </a:ext>
            </a:extLst>
          </p:cNvPr>
          <p:cNvPicPr>
            <a:picLocks noChangeAspect="1"/>
          </p:cNvPicPr>
          <p:nvPr/>
        </p:nvPicPr>
        <p:blipFill>
          <a:blip r:embed="rId4"/>
          <a:stretch>
            <a:fillRect/>
          </a:stretch>
        </p:blipFill>
        <p:spPr>
          <a:xfrm>
            <a:off x="8695765" y="4805924"/>
            <a:ext cx="1378170" cy="1560407"/>
          </a:xfrm>
          <a:prstGeom prst="rect">
            <a:avLst/>
          </a:prstGeom>
        </p:spPr>
      </p:pic>
      <p:sp>
        <p:nvSpPr>
          <p:cNvPr id="12" name="Tijdelijke aanduiding voor verticale tekst 8">
            <a:extLst>
              <a:ext uri="{FF2B5EF4-FFF2-40B4-BE49-F238E27FC236}">
                <a16:creationId xmlns:a16="http://schemas.microsoft.com/office/drawing/2014/main" id="{599C08C1-9087-FBFE-B656-343B32985689}"/>
              </a:ext>
            </a:extLst>
          </p:cNvPr>
          <p:cNvSpPr txBox="1">
            <a:spLocks/>
          </p:cNvSpPr>
          <p:nvPr/>
        </p:nvSpPr>
        <p:spPr>
          <a:xfrm>
            <a:off x="6396067" y="1556658"/>
            <a:ext cx="5087468"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NAECF improves the utilities of non-mainstream users WITHOUT significantly hurting mainstream users.</a:t>
            </a:r>
          </a:p>
        </p:txBody>
      </p:sp>
    </p:spTree>
    <p:extLst>
      <p:ext uri="{BB962C8B-B14F-4D97-AF65-F5344CB8AC3E}">
        <p14:creationId xmlns:p14="http://schemas.microsoft.com/office/powerpoint/2010/main" val="325140120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dirty="0"/>
              <a:t>Individual User Investigation: Mechanisms</a:t>
            </a:r>
            <a:endParaRPr lang="en-NL" dirty="0"/>
          </a:p>
        </p:txBody>
      </p:sp>
      <p:pic>
        <p:nvPicPr>
          <p:cNvPr id="3" name="Picture 2">
            <a:extLst>
              <a:ext uri="{FF2B5EF4-FFF2-40B4-BE49-F238E27FC236}">
                <a16:creationId xmlns:a16="http://schemas.microsoft.com/office/drawing/2014/main" id="{C9E4A1E0-A98F-BAE4-5AB0-6BA64053BDFC}"/>
              </a:ext>
            </a:extLst>
          </p:cNvPr>
          <p:cNvPicPr>
            <a:picLocks noChangeAspect="1"/>
          </p:cNvPicPr>
          <p:nvPr/>
        </p:nvPicPr>
        <p:blipFill>
          <a:blip r:embed="rId2"/>
          <a:stretch>
            <a:fillRect/>
          </a:stretch>
        </p:blipFill>
        <p:spPr>
          <a:xfrm>
            <a:off x="0" y="1300778"/>
            <a:ext cx="9390531" cy="3756212"/>
          </a:xfrm>
          <a:prstGeom prst="rect">
            <a:avLst/>
          </a:prstGeom>
        </p:spPr>
      </p:pic>
      <p:pic>
        <p:nvPicPr>
          <p:cNvPr id="4" name="Picture 3">
            <a:extLst>
              <a:ext uri="{FF2B5EF4-FFF2-40B4-BE49-F238E27FC236}">
                <a16:creationId xmlns:a16="http://schemas.microsoft.com/office/drawing/2014/main" id="{83788815-ECCA-3C5E-8A90-65834DAB72D5}"/>
              </a:ext>
            </a:extLst>
          </p:cNvPr>
          <p:cNvPicPr>
            <a:picLocks noChangeAspect="1"/>
          </p:cNvPicPr>
          <p:nvPr/>
        </p:nvPicPr>
        <p:blipFill>
          <a:blip r:embed="rId3"/>
          <a:stretch>
            <a:fillRect/>
          </a:stretch>
        </p:blipFill>
        <p:spPr>
          <a:xfrm>
            <a:off x="2550458" y="5196207"/>
            <a:ext cx="7772400" cy="1380915"/>
          </a:xfrm>
          <a:prstGeom prst="rect">
            <a:avLst/>
          </a:prstGeom>
        </p:spPr>
      </p:pic>
      <p:sp>
        <p:nvSpPr>
          <p:cNvPr id="9" name="Tijdelijke aanduiding voor verticale tekst 8">
            <a:extLst>
              <a:ext uri="{FF2B5EF4-FFF2-40B4-BE49-F238E27FC236}">
                <a16:creationId xmlns:a16="http://schemas.microsoft.com/office/drawing/2014/main" id="{0B45A1DB-A51F-7449-8411-5CFB20B9991F}"/>
              </a:ext>
            </a:extLst>
          </p:cNvPr>
          <p:cNvSpPr txBox="1">
            <a:spLocks/>
          </p:cNvSpPr>
          <p:nvPr/>
        </p:nvSpPr>
        <p:spPr>
          <a:xfrm>
            <a:off x="9390531" y="1825599"/>
            <a:ext cx="2801469"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The vectors of mainstream users are easier to reconstruct.</a:t>
            </a:r>
          </a:p>
        </p:txBody>
      </p:sp>
    </p:spTree>
    <p:extLst>
      <p:ext uri="{BB962C8B-B14F-4D97-AF65-F5344CB8AC3E}">
        <p14:creationId xmlns:p14="http://schemas.microsoft.com/office/powerpoint/2010/main" val="240957019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353058" y="310366"/>
            <a:ext cx="10775071" cy="490401"/>
          </a:xfrm>
        </p:spPr>
        <p:txBody>
          <a:bodyPr/>
          <a:lstStyle/>
          <a:p>
            <a:r>
              <a:rPr lang="en-US" dirty="0"/>
              <a:t>Experiments: Overall Results</a:t>
            </a:r>
            <a:endParaRPr lang="en-NL" dirty="0"/>
          </a:p>
        </p:txBody>
      </p:sp>
      <p:pic>
        <p:nvPicPr>
          <p:cNvPr id="5" name="Picture 4">
            <a:extLst>
              <a:ext uri="{FF2B5EF4-FFF2-40B4-BE49-F238E27FC236}">
                <a16:creationId xmlns:a16="http://schemas.microsoft.com/office/drawing/2014/main" id="{6C555320-02E0-1E52-025B-16C2DFE94620}"/>
              </a:ext>
            </a:extLst>
          </p:cNvPr>
          <p:cNvPicPr>
            <a:picLocks noChangeAspect="1"/>
          </p:cNvPicPr>
          <p:nvPr/>
        </p:nvPicPr>
        <p:blipFill>
          <a:blip r:embed="rId2"/>
          <a:stretch>
            <a:fillRect/>
          </a:stretch>
        </p:blipFill>
        <p:spPr>
          <a:xfrm>
            <a:off x="0" y="1038332"/>
            <a:ext cx="12110109" cy="2390668"/>
          </a:xfrm>
          <a:prstGeom prst="rect">
            <a:avLst/>
          </a:prstGeom>
        </p:spPr>
      </p:pic>
      <p:sp>
        <p:nvSpPr>
          <p:cNvPr id="6" name="Tijdelijke aanduiding voor verticale tekst 8">
            <a:extLst>
              <a:ext uri="{FF2B5EF4-FFF2-40B4-BE49-F238E27FC236}">
                <a16:creationId xmlns:a16="http://schemas.microsoft.com/office/drawing/2014/main" id="{327C088A-6CD0-E5AC-52D4-4E583DB02BEB}"/>
              </a:ext>
            </a:extLst>
          </p:cNvPr>
          <p:cNvSpPr txBox="1">
            <a:spLocks/>
          </p:cNvSpPr>
          <p:nvPr/>
        </p:nvSpPr>
        <p:spPr>
          <a:xfrm>
            <a:off x="1913315" y="3824097"/>
            <a:ext cx="8539133"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Review features help achieve a significant improvement over pure MF;</a:t>
            </a:r>
          </a:p>
          <a:p>
            <a:pPr>
              <a:buFont typeface="Arial" panose="020B0604020202020204" pitchFamily="34" charset="0"/>
              <a:buChar char="•"/>
            </a:pPr>
            <a:r>
              <a:rPr lang="en-GB" sz="2400" dirty="0">
                <a:latin typeface="Arial" panose="020B0604020202020204" pitchFamily="34" charset="0"/>
              </a:rPr>
              <a:t>NAECF with a mild CF-AE trade-off does NOT bring a significant </a:t>
            </a:r>
            <a:r>
              <a:rPr lang="en-GB" sz="2400" dirty="0" err="1">
                <a:latin typeface="Arial" panose="020B0604020202020204" pitchFamily="34" charset="0"/>
              </a:rPr>
              <a:t>rRMSE</a:t>
            </a:r>
            <a:r>
              <a:rPr lang="en-GB" sz="2400" dirty="0">
                <a:latin typeface="Arial" panose="020B0604020202020204" pitchFamily="34" charset="0"/>
              </a:rPr>
              <a:t> loss.</a:t>
            </a:r>
          </a:p>
        </p:txBody>
      </p:sp>
    </p:spTree>
    <p:extLst>
      <p:ext uri="{BB962C8B-B14F-4D97-AF65-F5344CB8AC3E}">
        <p14:creationId xmlns:p14="http://schemas.microsoft.com/office/powerpoint/2010/main" val="255016519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349876" y="340865"/>
            <a:ext cx="10775071" cy="490401"/>
          </a:xfrm>
        </p:spPr>
        <p:txBody>
          <a:bodyPr/>
          <a:lstStyle/>
          <a:p>
            <a:r>
              <a:rPr lang="en-US" dirty="0"/>
              <a:t>Individual User Investigation: Reviews</a:t>
            </a:r>
            <a:endParaRPr lang="en-NL" dirty="0"/>
          </a:p>
        </p:txBody>
      </p:sp>
      <p:pic>
        <p:nvPicPr>
          <p:cNvPr id="5" name="Picture 4">
            <a:extLst>
              <a:ext uri="{FF2B5EF4-FFF2-40B4-BE49-F238E27FC236}">
                <a16:creationId xmlns:a16="http://schemas.microsoft.com/office/drawing/2014/main" id="{11B76F8D-40E0-1984-2E84-D9948BEEE71B}"/>
              </a:ext>
            </a:extLst>
          </p:cNvPr>
          <p:cNvPicPr>
            <a:picLocks noChangeAspect="1"/>
          </p:cNvPicPr>
          <p:nvPr/>
        </p:nvPicPr>
        <p:blipFill>
          <a:blip r:embed="rId2"/>
          <a:stretch>
            <a:fillRect/>
          </a:stretch>
        </p:blipFill>
        <p:spPr>
          <a:xfrm>
            <a:off x="107576" y="1609325"/>
            <a:ext cx="8608732" cy="3554346"/>
          </a:xfrm>
          <a:prstGeom prst="rect">
            <a:avLst/>
          </a:prstGeom>
        </p:spPr>
      </p:pic>
      <p:sp>
        <p:nvSpPr>
          <p:cNvPr id="8" name="Tijdelijke aanduiding voor verticale tekst 8">
            <a:extLst>
              <a:ext uri="{FF2B5EF4-FFF2-40B4-BE49-F238E27FC236}">
                <a16:creationId xmlns:a16="http://schemas.microsoft.com/office/drawing/2014/main" id="{A01F7290-4DDC-3098-C7DC-9C9EFBB53587}"/>
              </a:ext>
            </a:extLst>
          </p:cNvPr>
          <p:cNvSpPr txBox="1">
            <a:spLocks/>
          </p:cNvSpPr>
          <p:nvPr/>
        </p:nvSpPr>
        <p:spPr>
          <a:xfrm>
            <a:off x="8716308" y="2022824"/>
            <a:ext cx="3368116" cy="187234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pPr>
              <a:buFont typeface="Arial" panose="020B0604020202020204" pitchFamily="34" charset="0"/>
              <a:buChar char="•"/>
            </a:pPr>
            <a:r>
              <a:rPr lang="en-GB" sz="2400" dirty="0">
                <a:latin typeface="Arial" panose="020B0604020202020204" pitchFamily="34" charset="0"/>
              </a:rPr>
              <a:t>Review features help achieve a significant improvement over pure MF on user balance.</a:t>
            </a:r>
          </a:p>
        </p:txBody>
      </p:sp>
    </p:spTree>
    <p:extLst>
      <p:ext uri="{BB962C8B-B14F-4D97-AF65-F5344CB8AC3E}">
        <p14:creationId xmlns:p14="http://schemas.microsoft.com/office/powerpoint/2010/main" val="10706381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Insights</a:t>
            </a:r>
            <a:r>
              <a:rPr lang="zh-CN" altLang="en-US" dirty="0"/>
              <a:t> </a:t>
            </a:r>
            <a:r>
              <a:rPr lang="en-US" altLang="zh-CN" dirty="0"/>
              <a:t>and</a:t>
            </a:r>
            <a:r>
              <a:rPr lang="zh-CN" altLang="en-US" dirty="0"/>
              <a:t> </a:t>
            </a:r>
            <a:r>
              <a:rPr lang="en-US" altLang="zh-CN" dirty="0"/>
              <a:t>Reflections</a:t>
            </a:r>
            <a:endParaRPr lang="en-NL" dirty="0"/>
          </a:p>
        </p:txBody>
      </p:sp>
      <p:sp>
        <p:nvSpPr>
          <p:cNvPr id="3" name="Tijdelijke aanduiding voor verticale tekst 8">
            <a:extLst>
              <a:ext uri="{FF2B5EF4-FFF2-40B4-BE49-F238E27FC236}">
                <a16:creationId xmlns:a16="http://schemas.microsoft.com/office/drawing/2014/main" id="{718E71D6-C99E-111D-29F0-05E0843910B4}"/>
              </a:ext>
            </a:extLst>
          </p:cNvPr>
          <p:cNvSpPr txBox="1">
            <a:spLocks/>
          </p:cNvSpPr>
          <p:nvPr/>
        </p:nvSpPr>
        <p:spPr>
          <a:xfrm>
            <a:off x="832720" y="1672798"/>
            <a:ext cx="10984141"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Both</a:t>
            </a:r>
            <a:r>
              <a:rPr lang="zh-CN" altLang="en-US" sz="2400" dirty="0"/>
              <a:t> </a:t>
            </a:r>
            <a:r>
              <a:rPr lang="en-US" altLang="zh-CN" sz="2400" dirty="0"/>
              <a:t>abundant</a:t>
            </a:r>
            <a:r>
              <a:rPr lang="zh-CN" altLang="en-US" sz="2400" dirty="0"/>
              <a:t> </a:t>
            </a:r>
            <a:r>
              <a:rPr lang="en-US" altLang="zh-CN" sz="2400" dirty="0"/>
              <a:t>data</a:t>
            </a:r>
            <a:r>
              <a:rPr lang="zh-CN" altLang="en-US" sz="2400" dirty="0"/>
              <a:t> </a:t>
            </a:r>
            <a:r>
              <a:rPr lang="en-US" altLang="zh-CN" sz="2400" dirty="0"/>
              <a:t>and</a:t>
            </a:r>
            <a:r>
              <a:rPr lang="zh-CN" altLang="en-US" sz="2400" dirty="0"/>
              <a:t> </a:t>
            </a:r>
            <a:r>
              <a:rPr lang="en-US" altLang="zh-CN" sz="2400" dirty="0"/>
              <a:t>intrinsic</a:t>
            </a:r>
            <a:r>
              <a:rPr lang="zh-CN" altLang="en-US" sz="2400" dirty="0"/>
              <a:t> </a:t>
            </a:r>
            <a:r>
              <a:rPr lang="en-US" altLang="zh-CN" sz="2400" dirty="0"/>
              <a:t>property</a:t>
            </a:r>
            <a:r>
              <a:rPr lang="zh-CN" altLang="en-US" sz="2400" dirty="0"/>
              <a:t> </a:t>
            </a:r>
            <a:r>
              <a:rPr lang="en-US" altLang="zh-CN" sz="2400" dirty="0"/>
              <a:t>preservation</a:t>
            </a:r>
            <a:r>
              <a:rPr lang="zh-CN" altLang="en-US" sz="2400" dirty="0"/>
              <a:t> </a:t>
            </a:r>
            <a:r>
              <a:rPr lang="en-US" altLang="zh-CN" sz="2400" dirty="0"/>
              <a:t>work</a:t>
            </a:r>
            <a:r>
              <a:rPr lang="zh-CN" altLang="en-US" sz="2400" dirty="0"/>
              <a:t> </a:t>
            </a:r>
            <a:r>
              <a:rPr lang="en-US" altLang="zh-CN" sz="2400" dirty="0"/>
              <a:t>out:</a:t>
            </a:r>
            <a:r>
              <a:rPr lang="zh-CN" altLang="en-US" sz="2400" dirty="0"/>
              <a:t> </a:t>
            </a:r>
            <a:r>
              <a:rPr lang="en-US" altLang="zh-CN" sz="2400" dirty="0"/>
              <a:t>non-mainstream</a:t>
            </a:r>
            <a:r>
              <a:rPr lang="zh-CN" altLang="en-US" sz="2400" dirty="0"/>
              <a:t> </a:t>
            </a:r>
            <a:r>
              <a:rPr lang="en-US" altLang="zh-CN" sz="2400" dirty="0"/>
              <a:t>users</a:t>
            </a:r>
            <a:r>
              <a:rPr lang="zh-CN" altLang="en-US" sz="2400" dirty="0"/>
              <a:t> </a:t>
            </a:r>
            <a:r>
              <a:rPr lang="en-US" altLang="zh-CN" sz="2400" dirty="0"/>
              <a:t>who</a:t>
            </a:r>
            <a:r>
              <a:rPr lang="zh-CN" altLang="en-US" sz="2400" dirty="0"/>
              <a:t> </a:t>
            </a:r>
            <a:r>
              <a:rPr lang="en-US" altLang="zh-CN" sz="2400" dirty="0"/>
              <a:t>suffer</a:t>
            </a:r>
            <a:r>
              <a:rPr lang="zh-CN" altLang="en-US" sz="2400" dirty="0"/>
              <a:t> </a:t>
            </a:r>
            <a:r>
              <a:rPr lang="en-US" altLang="zh-CN" sz="2400" dirty="0"/>
              <a:t>in</a:t>
            </a:r>
            <a:r>
              <a:rPr lang="zh-CN" altLang="en-US" sz="2400" dirty="0"/>
              <a:t> </a:t>
            </a:r>
            <a:r>
              <a:rPr lang="en-US" altLang="zh-CN" sz="2400" dirty="0"/>
              <a:t>vanilla</a:t>
            </a:r>
            <a:r>
              <a:rPr lang="zh-CN" altLang="en-US" sz="2400" dirty="0"/>
              <a:t> </a:t>
            </a:r>
            <a:r>
              <a:rPr lang="en-US" altLang="zh-CN" sz="2400" dirty="0"/>
              <a:t>recommendation</a:t>
            </a:r>
            <a:r>
              <a:rPr lang="zh-CN" altLang="en-US" sz="2400" dirty="0"/>
              <a:t> </a:t>
            </a:r>
            <a:r>
              <a:rPr lang="en-US" altLang="zh-CN" sz="2400" dirty="0"/>
              <a:t>models</a:t>
            </a:r>
            <a:r>
              <a:rPr lang="zh-CN" altLang="en-US" sz="2400" dirty="0"/>
              <a:t> </a:t>
            </a:r>
            <a:r>
              <a:rPr lang="en-US" altLang="zh-CN" sz="2400" dirty="0"/>
              <a:t>receive</a:t>
            </a:r>
            <a:r>
              <a:rPr lang="zh-CN" altLang="en-US" sz="2400" dirty="0"/>
              <a:t> </a:t>
            </a:r>
            <a:r>
              <a:rPr lang="en-US" altLang="zh-CN" sz="2400" dirty="0"/>
              <a:t>better</a:t>
            </a:r>
            <a:r>
              <a:rPr lang="zh-CN" altLang="en-US" sz="2400" dirty="0"/>
              <a:t> </a:t>
            </a:r>
            <a:r>
              <a:rPr lang="en-US" altLang="zh-CN" sz="2400" dirty="0"/>
              <a:t>recommendation</a:t>
            </a:r>
            <a:r>
              <a:rPr lang="zh-CN" altLang="en-US" sz="2400" dirty="0"/>
              <a:t> </a:t>
            </a:r>
            <a:r>
              <a:rPr lang="en-US" altLang="zh-CN" sz="2400" dirty="0"/>
              <a:t>accuracy</a:t>
            </a:r>
            <a:r>
              <a:rPr lang="zh-CN" altLang="en-US" sz="2400" dirty="0"/>
              <a:t> </a:t>
            </a:r>
            <a:r>
              <a:rPr lang="en-US" altLang="zh-CN" sz="2400" dirty="0"/>
              <a:t>in</a:t>
            </a:r>
            <a:r>
              <a:rPr lang="zh-CN" altLang="en-US" sz="2400" dirty="0"/>
              <a:t> </a:t>
            </a:r>
            <a:r>
              <a:rPr lang="en-US" altLang="zh-CN" sz="2400" dirty="0"/>
              <a:t>general;</a:t>
            </a:r>
          </a:p>
          <a:p>
            <a:endParaRPr lang="en-US" altLang="zh-CN" sz="2400" dirty="0"/>
          </a:p>
          <a:p>
            <a:r>
              <a:rPr lang="en-US" altLang="zh-CN" sz="2400" dirty="0"/>
              <a:t>There</a:t>
            </a:r>
            <a:r>
              <a:rPr lang="zh-CN" altLang="en-US" sz="2400" dirty="0"/>
              <a:t> </a:t>
            </a:r>
            <a:r>
              <a:rPr lang="en-US" altLang="zh-CN" sz="2400" dirty="0"/>
              <a:t>are</a:t>
            </a:r>
            <a:r>
              <a:rPr lang="zh-CN" altLang="en-US" sz="2400" dirty="0"/>
              <a:t> </a:t>
            </a:r>
            <a:r>
              <a:rPr lang="en-US" altLang="zh-CN" sz="2400" dirty="0"/>
              <a:t>still</a:t>
            </a:r>
            <a:r>
              <a:rPr lang="zh-CN" altLang="en-US" sz="2400" dirty="0"/>
              <a:t> </a:t>
            </a:r>
            <a:r>
              <a:rPr lang="en-US" altLang="zh-CN" sz="2400" dirty="0"/>
              <a:t>10%</a:t>
            </a:r>
            <a:r>
              <a:rPr lang="zh-CN" altLang="en-US" sz="2400" dirty="0"/>
              <a:t> </a:t>
            </a:r>
            <a:r>
              <a:rPr lang="en-US" altLang="zh-CN" sz="2400" dirty="0"/>
              <a:t>users</a:t>
            </a:r>
            <a:r>
              <a:rPr lang="zh-CN" altLang="en-US" sz="2400" dirty="0"/>
              <a:t> </a:t>
            </a:r>
            <a:r>
              <a:rPr lang="en-US" altLang="zh-CN" sz="2400" dirty="0"/>
              <a:t>in</a:t>
            </a:r>
            <a:r>
              <a:rPr lang="zh-CN" altLang="en-US" sz="2400" dirty="0"/>
              <a:t> </a:t>
            </a:r>
            <a:r>
              <a:rPr lang="en-US" altLang="zh-CN" sz="2400" dirty="0"/>
              <a:t>the</a:t>
            </a:r>
            <a:r>
              <a:rPr lang="zh-CN" altLang="en-US" sz="2400" dirty="0"/>
              <a:t> </a:t>
            </a:r>
            <a:r>
              <a:rPr lang="en-US" altLang="zh-CN" sz="2400" dirty="0"/>
              <a:t>far</a:t>
            </a:r>
            <a:r>
              <a:rPr lang="zh-CN" altLang="en-US" sz="2400" dirty="0"/>
              <a:t> </a:t>
            </a:r>
            <a:r>
              <a:rPr lang="en-US" altLang="zh-CN" sz="2400" dirty="0"/>
              <a:t>long</a:t>
            </a:r>
            <a:r>
              <a:rPr lang="zh-CN" altLang="en-US" sz="2400" dirty="0"/>
              <a:t> </a:t>
            </a:r>
            <a:r>
              <a:rPr lang="en-US" altLang="zh-CN" sz="2400" dirty="0"/>
              <a:t>tail</a:t>
            </a:r>
            <a:r>
              <a:rPr lang="zh-CN" altLang="en-US" sz="2400" dirty="0"/>
              <a:t> </a:t>
            </a:r>
            <a:r>
              <a:rPr lang="en-US" altLang="zh-CN" sz="2400" dirty="0"/>
              <a:t>we</a:t>
            </a:r>
            <a:r>
              <a:rPr lang="zh-CN" altLang="en-US" sz="2400" dirty="0"/>
              <a:t> </a:t>
            </a:r>
            <a:r>
              <a:rPr lang="en-US" altLang="zh-CN" sz="2400" dirty="0"/>
              <a:t>cannot</a:t>
            </a:r>
            <a:r>
              <a:rPr lang="zh-CN" altLang="en-US" sz="2400" dirty="0"/>
              <a:t> </a:t>
            </a:r>
            <a:r>
              <a:rPr lang="en-US" altLang="zh-CN" sz="2400" dirty="0"/>
              <a:t>effectively</a:t>
            </a:r>
            <a:r>
              <a:rPr lang="zh-CN" altLang="en-US" sz="2400" dirty="0"/>
              <a:t> </a:t>
            </a:r>
            <a:r>
              <a:rPr lang="en-US" altLang="zh-CN" sz="2400" dirty="0"/>
              <a:t>help;</a:t>
            </a:r>
          </a:p>
          <a:p>
            <a:endParaRPr lang="en-US" altLang="zh-CN" sz="2400" dirty="0"/>
          </a:p>
          <a:p>
            <a:r>
              <a:rPr lang="en-US" altLang="zh-CN" sz="2400" dirty="0"/>
              <a:t>We</a:t>
            </a:r>
            <a:r>
              <a:rPr lang="zh-CN" altLang="en-US" sz="2400" dirty="0"/>
              <a:t> </a:t>
            </a:r>
            <a:r>
              <a:rPr lang="en-US" altLang="zh-CN" sz="2400" dirty="0"/>
              <a:t>worked</a:t>
            </a:r>
            <a:r>
              <a:rPr lang="zh-CN" altLang="en-US" sz="2400" dirty="0"/>
              <a:t> </a:t>
            </a:r>
            <a:r>
              <a:rPr lang="en-US" altLang="zh-CN" sz="2400" dirty="0"/>
              <a:t>on</a:t>
            </a:r>
            <a:r>
              <a:rPr lang="zh-CN" altLang="en-US" sz="2400" dirty="0"/>
              <a:t> </a:t>
            </a:r>
            <a:r>
              <a:rPr lang="en-US" altLang="zh-CN" sz="2400" dirty="0"/>
              <a:t>how</a:t>
            </a:r>
            <a:r>
              <a:rPr lang="zh-CN" altLang="en-US" sz="2400" dirty="0"/>
              <a:t> </a:t>
            </a:r>
            <a:r>
              <a:rPr lang="en-US" altLang="zh-CN" sz="2400" dirty="0"/>
              <a:t>to</a:t>
            </a:r>
            <a:r>
              <a:rPr lang="zh-CN" altLang="en-US" sz="2400" dirty="0"/>
              <a:t> </a:t>
            </a:r>
            <a:r>
              <a:rPr lang="en-US" altLang="zh-CN" sz="2400" dirty="0"/>
              <a:t>help,</a:t>
            </a:r>
            <a:r>
              <a:rPr lang="zh-CN" altLang="en-US" sz="2400" dirty="0"/>
              <a:t> </a:t>
            </a:r>
            <a:r>
              <a:rPr lang="en-US" altLang="zh-CN" sz="2400" dirty="0"/>
              <a:t>but</a:t>
            </a:r>
            <a:r>
              <a:rPr lang="zh-CN" altLang="en-US" sz="2400" dirty="0"/>
              <a:t> </a:t>
            </a:r>
            <a:r>
              <a:rPr lang="en-US" altLang="zh-CN" sz="2400" dirty="0"/>
              <a:t>not</a:t>
            </a:r>
            <a:r>
              <a:rPr lang="zh-CN" altLang="en-US" sz="2400" dirty="0"/>
              <a:t> </a:t>
            </a:r>
            <a:r>
              <a:rPr lang="en-US" altLang="zh-CN" sz="2400" dirty="0"/>
              <a:t>who</a:t>
            </a:r>
            <a:r>
              <a:rPr lang="zh-CN" altLang="en-US" sz="2400" dirty="0"/>
              <a:t> </a:t>
            </a:r>
            <a:r>
              <a:rPr lang="en-US" altLang="zh-CN" sz="2400" dirty="0"/>
              <a:t>to</a:t>
            </a:r>
            <a:r>
              <a:rPr lang="zh-CN" altLang="en-US" sz="2400" dirty="0"/>
              <a:t> </a:t>
            </a:r>
            <a:r>
              <a:rPr lang="en-US" altLang="zh-CN" sz="2400" dirty="0"/>
              <a:t>help.</a:t>
            </a:r>
          </a:p>
          <a:p>
            <a:endParaRPr lang="en-US" altLang="zh-CN" sz="2400" dirty="0"/>
          </a:p>
        </p:txBody>
      </p:sp>
      <p:sp>
        <p:nvSpPr>
          <p:cNvPr id="5" name="TextBox 4">
            <a:extLst>
              <a:ext uri="{FF2B5EF4-FFF2-40B4-BE49-F238E27FC236}">
                <a16:creationId xmlns:a16="http://schemas.microsoft.com/office/drawing/2014/main" id="{468B0D2B-3676-47A9-55A4-06EDA847DE11}"/>
              </a:ext>
            </a:extLst>
          </p:cNvPr>
          <p:cNvSpPr txBox="1"/>
          <p:nvPr/>
        </p:nvSpPr>
        <p:spPr>
          <a:xfrm>
            <a:off x="2545976" y="5925230"/>
            <a:ext cx="808616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400" dirty="0">
                <a:effectLst/>
                <a:latin typeface="Helvetica" pitchFamily="2" charset="0"/>
              </a:rPr>
              <a:t>Roger </a:t>
            </a:r>
            <a:r>
              <a:rPr lang="en-GB" sz="1400" dirty="0" err="1">
                <a:effectLst/>
                <a:latin typeface="Helvetica" pitchFamily="2" charset="0"/>
              </a:rPr>
              <a:t>Zhe</a:t>
            </a:r>
            <a:r>
              <a:rPr lang="en-GB" sz="1400" dirty="0">
                <a:effectLst/>
                <a:latin typeface="Helvetica" pitchFamily="2" charset="0"/>
              </a:rPr>
              <a:t> Li, Julián </a:t>
            </a:r>
            <a:r>
              <a:rPr lang="en-GB" sz="1400" dirty="0" err="1">
                <a:effectLst/>
                <a:latin typeface="Helvetica" pitchFamily="2" charset="0"/>
              </a:rPr>
              <a:t>Urbano</a:t>
            </a:r>
            <a:r>
              <a:rPr lang="en-GB" sz="1400" dirty="0">
                <a:effectLst/>
                <a:latin typeface="Helvetica" pitchFamily="2" charset="0"/>
              </a:rPr>
              <a:t>, and Alan </a:t>
            </a:r>
            <a:r>
              <a:rPr lang="en-GB" sz="1400" dirty="0" err="1">
                <a:effectLst/>
                <a:latin typeface="Helvetica" pitchFamily="2" charset="0"/>
              </a:rPr>
              <a:t>Hanjalic</a:t>
            </a:r>
            <a:r>
              <a:rPr lang="en-GB" sz="1400" dirty="0">
                <a:effectLst/>
                <a:latin typeface="Helvetica" pitchFamily="2" charset="0"/>
              </a:rPr>
              <a:t>. “Leave No User Behind: Towards</a:t>
            </a:r>
            <a:r>
              <a:rPr lang="en-GB" sz="1400" dirty="0">
                <a:latin typeface="Helvetica" pitchFamily="2" charset="0"/>
              </a:rPr>
              <a:t> </a:t>
            </a:r>
            <a:r>
              <a:rPr lang="en-GB" sz="1400" dirty="0">
                <a:effectLst/>
                <a:latin typeface="Helvetica" pitchFamily="2" charset="0"/>
              </a:rPr>
              <a:t>Improving the Utility of Recommender Systems for Non-mainstream Users”. In: WSDM. ACM, 2021, pp. 103–111</a:t>
            </a:r>
          </a:p>
        </p:txBody>
      </p:sp>
    </p:spTree>
    <p:extLst>
      <p:ext uri="{BB962C8B-B14F-4D97-AF65-F5344CB8AC3E}">
        <p14:creationId xmlns:p14="http://schemas.microsoft.com/office/powerpoint/2010/main" val="311316409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6E72B6-5316-4AB7-A731-1B168E6DD817}"/>
              </a:ext>
            </a:extLst>
          </p:cNvPr>
          <p:cNvSpPr>
            <a:spLocks noGrp="1"/>
          </p:cNvSpPr>
          <p:nvPr>
            <p:ph type="ftr" sz="quarter" idx="4294967295"/>
          </p:nvPr>
        </p:nvSpPr>
        <p:spPr/>
        <p:txBody>
          <a:bodyPr/>
          <a:lstStyle/>
          <a:p>
            <a:endParaRPr lang="nl-NL" dirty="0"/>
          </a:p>
        </p:txBody>
      </p:sp>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500" y="5835457"/>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p:txBody>
          <a:bodyPr/>
          <a:lstStyle/>
          <a:p>
            <a:r>
              <a:rPr lang="nl-NL" dirty="0"/>
              <a:t> </a:t>
            </a:r>
          </a:p>
        </p:txBody>
      </p:sp>
      <p:sp>
        <p:nvSpPr>
          <p:cNvPr id="19" name="Vertical Text Placeholder 18">
            <a:extLst>
              <a:ext uri="{FF2B5EF4-FFF2-40B4-BE49-F238E27FC236}">
                <a16:creationId xmlns:a16="http://schemas.microsoft.com/office/drawing/2014/main" id="{60AE976A-F7FB-4937-8D43-09C94C8BE953}"/>
              </a:ext>
            </a:extLst>
          </p:cNvPr>
          <p:cNvSpPr>
            <a:spLocks noGrp="1"/>
          </p:cNvSpPr>
          <p:nvPr>
            <p:ph type="body" orient="vert" idx="1"/>
          </p:nvPr>
        </p:nvSpPr>
        <p:spPr>
          <a:xfrm>
            <a:off x="910359" y="633742"/>
            <a:ext cx="10371282" cy="5229851"/>
          </a:xfrm>
        </p:spPr>
        <p:txBody>
          <a:bodyPr/>
          <a:lstStyle/>
          <a:p>
            <a:r>
              <a:rPr lang="en-US" altLang="zh-CN" dirty="0">
                <a:latin typeface="Roboto Slab Medium" pitchFamily="2" charset="0"/>
                <a:ea typeface="Roboto Slab Medium" pitchFamily="2" charset="0"/>
              </a:rPr>
              <a:t>How to Resolve the Question </a:t>
            </a:r>
          </a:p>
          <a:p>
            <a:r>
              <a:rPr lang="en-US" altLang="zh-CN" dirty="0">
                <a:latin typeface="Roboto Slab Medium" pitchFamily="2" charset="0"/>
                <a:ea typeface="Roboto Slab Medium" pitchFamily="2" charset="0"/>
              </a:rPr>
              <a:t>“Who to Help”?</a:t>
            </a:r>
            <a:endParaRPr lang="nl-NL" dirty="0">
              <a:latin typeface="Roboto Slab Medium" pitchFamily="2" charset="0"/>
              <a:ea typeface="Roboto Slab Medium" pitchFamily="2" charset="0"/>
            </a:endParaRPr>
          </a:p>
        </p:txBody>
      </p:sp>
      <p:sp>
        <p:nvSpPr>
          <p:cNvPr id="4" name="Tijdelijke aanduiding voor datum 3">
            <a:extLst>
              <a:ext uri="{FF2B5EF4-FFF2-40B4-BE49-F238E27FC236}">
                <a16:creationId xmlns:a16="http://schemas.microsoft.com/office/drawing/2014/main" id="{FC2CA78A-929B-480D-AA23-3523053A9819}"/>
              </a:ext>
            </a:extLst>
          </p:cNvPr>
          <p:cNvSpPr>
            <a:spLocks noGrp="1"/>
          </p:cNvSpPr>
          <p:nvPr>
            <p:ph type="dt" sz="half" idx="4294967295"/>
          </p:nvPr>
        </p:nvSpPr>
        <p:spPr/>
        <p:txBody>
          <a:bodyPr/>
          <a:lstStyle/>
          <a:p>
            <a:endParaRPr lang="nl-NL" dirty="0"/>
          </a:p>
        </p:txBody>
      </p:sp>
      <p:sp>
        <p:nvSpPr>
          <p:cNvPr id="6" name="Tijdelijke aanduiding voor dianummer 5">
            <a:extLst>
              <a:ext uri="{FF2B5EF4-FFF2-40B4-BE49-F238E27FC236}">
                <a16:creationId xmlns:a16="http://schemas.microsoft.com/office/drawing/2014/main" id="{2CC1D06F-E45B-4DB6-8F3D-38C946A5A093}"/>
              </a:ext>
            </a:extLst>
          </p:cNvPr>
          <p:cNvSpPr>
            <a:spLocks noGrp="1"/>
          </p:cNvSpPr>
          <p:nvPr>
            <p:ph type="sldNum" sz="quarter" idx="12"/>
          </p:nvPr>
        </p:nvSpPr>
        <p:spPr/>
        <p:txBody>
          <a:bodyPr/>
          <a:lstStyle/>
          <a:p>
            <a:fld id="{B502C9A5-716F-45E6-800B-D4D02CE26F90}" type="slidenum">
              <a:rPr lang="nl-NL" smtClean="0"/>
              <a:pPr/>
              <a:t>55</a:t>
            </a:fld>
            <a:endParaRPr lang="nl-NL"/>
          </a:p>
        </p:txBody>
      </p:sp>
    </p:spTree>
    <p:extLst>
      <p:ext uri="{BB962C8B-B14F-4D97-AF65-F5344CB8AC3E}">
        <p14:creationId xmlns:p14="http://schemas.microsoft.com/office/powerpoint/2010/main" val="8479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Methodology:</a:t>
            </a:r>
            <a:r>
              <a:rPr lang="zh-CN" altLang="en-US" dirty="0"/>
              <a:t> </a:t>
            </a:r>
            <a:r>
              <a:rPr lang="en-US" altLang="zh-CN" dirty="0"/>
              <a:t>Who</a:t>
            </a:r>
            <a:r>
              <a:rPr lang="zh-CN" altLang="en-US" dirty="0"/>
              <a:t> </a:t>
            </a:r>
            <a:r>
              <a:rPr lang="en-US" altLang="zh-CN" dirty="0"/>
              <a:t>to</a:t>
            </a:r>
            <a:r>
              <a:rPr lang="zh-CN" altLang="en-US" dirty="0"/>
              <a:t> </a:t>
            </a:r>
            <a:r>
              <a:rPr lang="en-US" altLang="zh-CN" dirty="0"/>
              <a:t>Help</a:t>
            </a:r>
            <a:r>
              <a:rPr lang="zh-CN" altLang="en-US" dirty="0"/>
              <a:t> </a:t>
            </a:r>
            <a:endParaRPr lang="en-NL" dirty="0"/>
          </a:p>
        </p:txBody>
      </p:sp>
      <p:sp>
        <p:nvSpPr>
          <p:cNvPr id="3" name="Tijdelijke aanduiding voor verticale tekst 8">
            <a:extLst>
              <a:ext uri="{FF2B5EF4-FFF2-40B4-BE49-F238E27FC236}">
                <a16:creationId xmlns:a16="http://schemas.microsoft.com/office/drawing/2014/main" id="{718E71D6-C99E-111D-29F0-05E0843910B4}"/>
              </a:ext>
            </a:extLst>
          </p:cNvPr>
          <p:cNvSpPr txBox="1">
            <a:spLocks/>
          </p:cNvSpPr>
          <p:nvPr/>
        </p:nvSpPr>
        <p:spPr>
          <a:xfrm>
            <a:off x="708465" y="1661075"/>
            <a:ext cx="5621998"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A</a:t>
            </a:r>
            <a:r>
              <a:rPr lang="zh-CN" altLang="en-US" sz="2400" dirty="0"/>
              <a:t> </a:t>
            </a:r>
            <a:r>
              <a:rPr lang="en-US" altLang="zh-CN" sz="2400" dirty="0"/>
              <a:t>clear</a:t>
            </a:r>
            <a:r>
              <a:rPr lang="zh-CN" altLang="en-US" sz="2400" dirty="0"/>
              <a:t> </a:t>
            </a:r>
            <a:r>
              <a:rPr lang="en-US" altLang="zh-CN" sz="2400" dirty="0"/>
              <a:t>definition</a:t>
            </a:r>
            <a:r>
              <a:rPr lang="zh-CN" altLang="en-US" sz="2400" dirty="0"/>
              <a:t> </a:t>
            </a:r>
            <a:r>
              <a:rPr lang="en-US" altLang="zh-CN" sz="2400" dirty="0"/>
              <a:t>of</a:t>
            </a:r>
            <a:r>
              <a:rPr lang="zh-CN" altLang="en-US" sz="2400" dirty="0"/>
              <a:t> </a:t>
            </a:r>
            <a:r>
              <a:rPr lang="en-US" altLang="zh-CN" sz="2400" dirty="0"/>
              <a:t>mainstreamness</a:t>
            </a:r>
            <a:r>
              <a:rPr lang="zh-CN" altLang="en-US" sz="2400" dirty="0"/>
              <a:t> </a:t>
            </a:r>
            <a:r>
              <a:rPr lang="en-US" altLang="zh-CN" sz="2400" dirty="0"/>
              <a:t>is</a:t>
            </a:r>
            <a:r>
              <a:rPr lang="zh-CN" altLang="en-US" sz="2400" dirty="0"/>
              <a:t> </a:t>
            </a:r>
            <a:r>
              <a:rPr lang="en-US" altLang="zh-CN" sz="2400" dirty="0"/>
              <a:t>still</a:t>
            </a:r>
            <a:r>
              <a:rPr lang="zh-CN" altLang="en-US" sz="2400" dirty="0"/>
              <a:t> </a:t>
            </a:r>
            <a:r>
              <a:rPr lang="en-US" altLang="zh-CN" sz="2400" dirty="0"/>
              <a:t>tricky;</a:t>
            </a:r>
          </a:p>
          <a:p>
            <a:endParaRPr lang="en-US" altLang="zh-CN" sz="2400" dirty="0"/>
          </a:p>
          <a:p>
            <a:r>
              <a:rPr lang="en-US" altLang="zh-CN" sz="2400" dirty="0"/>
              <a:t>Accuracy</a:t>
            </a:r>
            <a:r>
              <a:rPr lang="zh-CN" altLang="en-US" sz="2400" dirty="0"/>
              <a:t> </a:t>
            </a:r>
            <a:r>
              <a:rPr lang="en-US" altLang="zh-CN" sz="2400" dirty="0"/>
              <a:t>on</a:t>
            </a:r>
            <a:r>
              <a:rPr lang="zh-CN" altLang="en-US" sz="2400" dirty="0"/>
              <a:t> </a:t>
            </a:r>
            <a:r>
              <a:rPr lang="en-US" altLang="zh-CN" sz="2400" dirty="0"/>
              <a:t>a</a:t>
            </a:r>
            <a:r>
              <a:rPr lang="zh-CN" altLang="en-US" sz="2400" dirty="0"/>
              <a:t> </a:t>
            </a:r>
            <a:r>
              <a:rPr lang="en-US" altLang="zh-CN" sz="2400" dirty="0"/>
              <a:t>traditional</a:t>
            </a:r>
            <a:r>
              <a:rPr lang="zh-CN" altLang="en-US" sz="2400" dirty="0"/>
              <a:t> </a:t>
            </a:r>
            <a:r>
              <a:rPr lang="en-US" altLang="zh-CN" sz="2400" dirty="0"/>
              <a:t>recommender</a:t>
            </a:r>
            <a:r>
              <a:rPr lang="zh-CN" altLang="en-US" sz="2400" dirty="0"/>
              <a:t> </a:t>
            </a:r>
            <a:r>
              <a:rPr lang="en-US" altLang="zh-CN" sz="2400" dirty="0"/>
              <a:t>as</a:t>
            </a:r>
            <a:r>
              <a:rPr lang="zh-CN" altLang="en-US" sz="2400" dirty="0"/>
              <a:t> </a:t>
            </a:r>
            <a:r>
              <a:rPr lang="en-US" altLang="zh-CN" sz="2400" dirty="0"/>
              <a:t>a</a:t>
            </a:r>
            <a:r>
              <a:rPr lang="zh-CN" altLang="en-US" sz="2400" dirty="0"/>
              <a:t> </a:t>
            </a:r>
            <a:r>
              <a:rPr lang="en-US" altLang="zh-CN" sz="2400" dirty="0"/>
              <a:t>powerful</a:t>
            </a:r>
            <a:r>
              <a:rPr lang="zh-CN" altLang="en-US" sz="2400" dirty="0"/>
              <a:t> </a:t>
            </a:r>
            <a:r>
              <a:rPr lang="en-US" altLang="zh-CN" sz="2400" dirty="0"/>
              <a:t>proxy</a:t>
            </a:r>
            <a:r>
              <a:rPr lang="zh-CN" altLang="en-US" sz="2400" dirty="0"/>
              <a:t> </a:t>
            </a:r>
            <a:r>
              <a:rPr lang="en-US" altLang="zh-CN" sz="2400" dirty="0"/>
              <a:t>of</a:t>
            </a:r>
            <a:r>
              <a:rPr lang="zh-CN" altLang="en-US" sz="2400" dirty="0"/>
              <a:t> </a:t>
            </a:r>
            <a:r>
              <a:rPr lang="en-US" altLang="zh-CN" sz="2400" dirty="0"/>
              <a:t>mainstreamness;</a:t>
            </a:r>
          </a:p>
          <a:p>
            <a:endParaRPr lang="en-US" altLang="zh-CN" sz="2400" dirty="0"/>
          </a:p>
          <a:p>
            <a:r>
              <a:rPr lang="en-US" altLang="zh-CN" sz="2400" dirty="0"/>
              <a:t>Increase</a:t>
            </a:r>
            <a:r>
              <a:rPr lang="zh-CN" altLang="en-US" sz="2400" dirty="0"/>
              <a:t> </a:t>
            </a:r>
            <a:r>
              <a:rPr lang="en-US" altLang="zh-CN" sz="2400" dirty="0"/>
              <a:t>the</a:t>
            </a:r>
            <a:r>
              <a:rPr lang="zh-CN" altLang="en-US" sz="2400" dirty="0"/>
              <a:t> </a:t>
            </a:r>
            <a:r>
              <a:rPr lang="en-US" altLang="zh-CN" sz="2400" dirty="0"/>
              <a:t>cost</a:t>
            </a:r>
            <a:r>
              <a:rPr lang="zh-CN" altLang="en-US" sz="2400" dirty="0"/>
              <a:t> </a:t>
            </a:r>
            <a:r>
              <a:rPr lang="en-US" altLang="zh-CN" sz="2400" dirty="0"/>
              <a:t>of</a:t>
            </a:r>
            <a:r>
              <a:rPr lang="zh-CN" altLang="en-US" sz="2400" dirty="0"/>
              <a:t> </a:t>
            </a:r>
            <a:r>
              <a:rPr lang="en-US" altLang="zh-CN" sz="2400" dirty="0"/>
              <a:t>not</a:t>
            </a:r>
            <a:r>
              <a:rPr lang="zh-CN" altLang="en-US" sz="2400" dirty="0"/>
              <a:t> </a:t>
            </a:r>
            <a:r>
              <a:rPr lang="en-US" altLang="zh-CN" sz="2400" dirty="0"/>
              <a:t>treating</a:t>
            </a:r>
            <a:r>
              <a:rPr lang="zh-CN" altLang="en-US" sz="2400" dirty="0"/>
              <a:t> </a:t>
            </a:r>
            <a:r>
              <a:rPr lang="en-US" altLang="zh-CN" sz="2400" dirty="0"/>
              <a:t>non-mainstream</a:t>
            </a:r>
            <a:r>
              <a:rPr lang="zh-CN" altLang="en-US" sz="2400" dirty="0"/>
              <a:t> </a:t>
            </a:r>
            <a:r>
              <a:rPr lang="en-US" altLang="zh-CN" sz="2400" dirty="0"/>
              <a:t>users</a:t>
            </a:r>
            <a:r>
              <a:rPr lang="zh-CN" altLang="en-US" sz="2400" dirty="0"/>
              <a:t> </a:t>
            </a:r>
            <a:r>
              <a:rPr lang="en-US" altLang="zh-CN" sz="2400" dirty="0"/>
              <a:t>well.</a:t>
            </a:r>
          </a:p>
        </p:txBody>
      </p:sp>
      <p:pic>
        <p:nvPicPr>
          <p:cNvPr id="4" name="Picture 3">
            <a:extLst>
              <a:ext uri="{FF2B5EF4-FFF2-40B4-BE49-F238E27FC236}">
                <a16:creationId xmlns:a16="http://schemas.microsoft.com/office/drawing/2014/main" id="{659F125B-E939-7653-E974-7A5E3919A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801" y="1661075"/>
            <a:ext cx="5103851" cy="4023474"/>
          </a:xfrm>
          <a:prstGeom prst="rect">
            <a:avLst/>
          </a:prstGeom>
        </p:spPr>
      </p:pic>
    </p:spTree>
    <p:extLst>
      <p:ext uri="{BB962C8B-B14F-4D97-AF65-F5344CB8AC3E}">
        <p14:creationId xmlns:p14="http://schemas.microsoft.com/office/powerpoint/2010/main" val="64599497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57</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p:txBody>
          <a:bodyPr>
            <a:normAutofit/>
          </a:bodyPr>
          <a:lstStyle/>
          <a:p>
            <a:r>
              <a:rPr lang="en-US" altLang="zh-CN" dirty="0"/>
              <a:t>Intuition</a:t>
            </a:r>
            <a:r>
              <a:rPr lang="zh-CN" altLang="en-US" dirty="0"/>
              <a:t> </a:t>
            </a:r>
            <a:r>
              <a:rPr lang="en-US" altLang="zh-CN" dirty="0"/>
              <a:t>on</a:t>
            </a:r>
            <a:r>
              <a:rPr lang="zh-CN" altLang="en-US" dirty="0"/>
              <a:t> </a:t>
            </a:r>
            <a:r>
              <a:rPr lang="en-US" altLang="zh-CN" dirty="0"/>
              <a:t>Direct</a:t>
            </a:r>
            <a:r>
              <a:rPr lang="zh-CN" altLang="en-US" dirty="0"/>
              <a:t> </a:t>
            </a:r>
            <a:r>
              <a:rPr lang="en-US" altLang="zh-CN" dirty="0"/>
              <a:t>Intervention:</a:t>
            </a:r>
            <a:r>
              <a:rPr lang="zh-CN" altLang="en-US" dirty="0"/>
              <a:t> </a:t>
            </a:r>
            <a:r>
              <a:rPr lang="en-US" altLang="zh-CN" dirty="0"/>
              <a:t>Cost-sensitive</a:t>
            </a:r>
            <a:r>
              <a:rPr lang="zh-CN" altLang="en-US" dirty="0"/>
              <a:t> </a:t>
            </a:r>
            <a:r>
              <a:rPr lang="en-US" altLang="zh-CN" dirty="0"/>
              <a:t>Importance</a:t>
            </a:r>
            <a:endParaRPr lang="en-NL" dirty="0"/>
          </a:p>
        </p:txBody>
      </p:sp>
      <p:pic>
        <p:nvPicPr>
          <p:cNvPr id="10" name="Picture 9">
            <a:extLst>
              <a:ext uri="{FF2B5EF4-FFF2-40B4-BE49-F238E27FC236}">
                <a16:creationId xmlns:a16="http://schemas.microsoft.com/office/drawing/2014/main" id="{7353AA69-0117-A457-13D3-BBABA838D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3" y="1727278"/>
            <a:ext cx="5103851" cy="4023474"/>
          </a:xfrm>
          <a:prstGeom prst="rect">
            <a:avLst/>
          </a:prstGeom>
        </p:spPr>
      </p:pic>
      <p:pic>
        <p:nvPicPr>
          <p:cNvPr id="12" name="Picture 11">
            <a:extLst>
              <a:ext uri="{FF2B5EF4-FFF2-40B4-BE49-F238E27FC236}">
                <a16:creationId xmlns:a16="http://schemas.microsoft.com/office/drawing/2014/main" id="{9B8D247D-F985-C748-29B5-38E320878F2E}"/>
              </a:ext>
            </a:extLst>
          </p:cNvPr>
          <p:cNvPicPr>
            <a:picLocks noChangeAspect="1"/>
          </p:cNvPicPr>
          <p:nvPr/>
        </p:nvPicPr>
        <p:blipFill>
          <a:blip r:embed="rId3"/>
          <a:stretch>
            <a:fillRect/>
          </a:stretch>
        </p:blipFill>
        <p:spPr>
          <a:xfrm>
            <a:off x="7495324" y="3170418"/>
            <a:ext cx="2340052" cy="810909"/>
          </a:xfrm>
          <a:prstGeom prst="rect">
            <a:avLst/>
          </a:prstGeom>
        </p:spPr>
      </p:pic>
    </p:spTree>
    <p:extLst>
      <p:ext uri="{BB962C8B-B14F-4D97-AF65-F5344CB8AC3E}">
        <p14:creationId xmlns:p14="http://schemas.microsoft.com/office/powerpoint/2010/main" val="2340023822"/>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58</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p:txBody>
          <a:bodyPr>
            <a:normAutofit/>
          </a:bodyPr>
          <a:lstStyle/>
          <a:p>
            <a:r>
              <a:rPr lang="en-US" altLang="zh-CN" dirty="0"/>
              <a:t>Intuition</a:t>
            </a:r>
            <a:r>
              <a:rPr lang="zh-CN" altLang="en-US" dirty="0"/>
              <a:t> </a:t>
            </a:r>
            <a:r>
              <a:rPr lang="en-US" altLang="zh-CN" dirty="0"/>
              <a:t>on</a:t>
            </a:r>
            <a:r>
              <a:rPr lang="zh-CN" altLang="en-US" dirty="0"/>
              <a:t> </a:t>
            </a:r>
            <a:r>
              <a:rPr lang="en-US" altLang="zh-CN" dirty="0"/>
              <a:t>Direct</a:t>
            </a:r>
            <a:r>
              <a:rPr lang="zh-CN" altLang="en-US" dirty="0"/>
              <a:t> </a:t>
            </a:r>
            <a:r>
              <a:rPr lang="en-US" altLang="zh-CN" dirty="0"/>
              <a:t>Intervention:</a:t>
            </a:r>
            <a:r>
              <a:rPr lang="zh-CN" altLang="en-US" dirty="0"/>
              <a:t> </a:t>
            </a:r>
            <a:r>
              <a:rPr lang="en-US" altLang="zh-CN" dirty="0"/>
              <a:t>Cost-sensitive</a:t>
            </a:r>
            <a:r>
              <a:rPr lang="zh-CN" altLang="en-US" dirty="0"/>
              <a:t> </a:t>
            </a:r>
            <a:r>
              <a:rPr lang="en-US" altLang="zh-CN" dirty="0"/>
              <a:t>Importance</a:t>
            </a:r>
            <a:endParaRPr lang="en-NL" dirty="0"/>
          </a:p>
        </p:txBody>
      </p:sp>
      <p:pic>
        <p:nvPicPr>
          <p:cNvPr id="10" name="Picture 9">
            <a:extLst>
              <a:ext uri="{FF2B5EF4-FFF2-40B4-BE49-F238E27FC236}">
                <a16:creationId xmlns:a16="http://schemas.microsoft.com/office/drawing/2014/main" id="{7353AA69-0117-A457-13D3-BBABA838D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3" y="1727278"/>
            <a:ext cx="5103851" cy="4023474"/>
          </a:xfrm>
          <a:prstGeom prst="rect">
            <a:avLst/>
          </a:prstGeom>
        </p:spPr>
      </p:pic>
      <p:pic>
        <p:nvPicPr>
          <p:cNvPr id="12" name="Picture 11">
            <a:extLst>
              <a:ext uri="{FF2B5EF4-FFF2-40B4-BE49-F238E27FC236}">
                <a16:creationId xmlns:a16="http://schemas.microsoft.com/office/drawing/2014/main" id="{9B8D247D-F985-C748-29B5-38E320878F2E}"/>
              </a:ext>
            </a:extLst>
          </p:cNvPr>
          <p:cNvPicPr>
            <a:picLocks noChangeAspect="1"/>
          </p:cNvPicPr>
          <p:nvPr/>
        </p:nvPicPr>
        <p:blipFill>
          <a:blip r:embed="rId3"/>
          <a:stretch>
            <a:fillRect/>
          </a:stretch>
        </p:blipFill>
        <p:spPr>
          <a:xfrm>
            <a:off x="7495324" y="3170418"/>
            <a:ext cx="2340052" cy="810909"/>
          </a:xfrm>
          <a:prstGeom prst="rect">
            <a:avLst/>
          </a:prstGeom>
        </p:spPr>
      </p:pic>
      <p:sp>
        <p:nvSpPr>
          <p:cNvPr id="2" name="Right Arrow 1">
            <a:extLst>
              <a:ext uri="{FF2B5EF4-FFF2-40B4-BE49-F238E27FC236}">
                <a16:creationId xmlns:a16="http://schemas.microsoft.com/office/drawing/2014/main" id="{74EEBE58-F24A-F50B-E656-F9C01E26E0CD}"/>
              </a:ext>
            </a:extLst>
          </p:cNvPr>
          <p:cNvSpPr/>
          <p:nvPr/>
        </p:nvSpPr>
        <p:spPr>
          <a:xfrm>
            <a:off x="5296830" y="5416215"/>
            <a:ext cx="3066585" cy="210713"/>
          </a:xfrm>
          <a:prstGeom prst="rightArrow">
            <a:avLst>
              <a:gd name="adj1" fmla="val 50000"/>
              <a:gd name="adj2" fmla="val 51520"/>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NL" sz="1800" i="0" u="none" strike="noStrike" normalizeH="0" baseline="0" dirty="0">
              <a:ln w="0"/>
              <a:solidFill>
                <a:schemeClr val="accent1"/>
              </a:solidFill>
              <a:effectLst>
                <a:outerShdw blurRad="38100" dist="25400" dir="5400000" algn="ctr" rotWithShape="0">
                  <a:srgbClr val="6E747A">
                    <a:alpha val="43000"/>
                  </a:srgbClr>
                </a:outerShdw>
              </a:effectLst>
              <a:uFillTx/>
              <a:latin typeface="Arial"/>
              <a:ea typeface="Arial"/>
              <a:cs typeface="Arial"/>
              <a:sym typeface="Arial"/>
            </a:endParaRPr>
          </a:p>
        </p:txBody>
      </p:sp>
      <p:sp>
        <p:nvSpPr>
          <p:cNvPr id="3" name="TextBox 2">
            <a:extLst>
              <a:ext uri="{FF2B5EF4-FFF2-40B4-BE49-F238E27FC236}">
                <a16:creationId xmlns:a16="http://schemas.microsoft.com/office/drawing/2014/main" id="{84B7E769-F065-A310-D453-1F4561864CDD}"/>
              </a:ext>
            </a:extLst>
          </p:cNvPr>
          <p:cNvSpPr txBox="1"/>
          <p:nvPr/>
        </p:nvSpPr>
        <p:spPr>
          <a:xfrm>
            <a:off x="8541833" y="5336906"/>
            <a:ext cx="218564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0000"/>
                </a:solidFill>
                <a:effectLst/>
                <a:uFillTx/>
                <a:latin typeface="Arial"/>
                <a:ea typeface="Arial"/>
                <a:cs typeface="Arial"/>
                <a:sym typeface="Arial"/>
              </a:rPr>
              <a:t>HOW</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TO</a:t>
            </a:r>
            <a:r>
              <a:rPr kumimoji="0" lang="zh-CN" altLang="en-US" sz="1800" b="0" i="0" u="none" strike="noStrike" cap="none" spc="0" normalizeH="0" baseline="0" dirty="0">
                <a:ln>
                  <a:noFill/>
                </a:ln>
                <a:solidFill>
                  <a:srgbClr val="FF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FF0000"/>
                </a:solidFill>
                <a:effectLst/>
                <a:uFillTx/>
                <a:latin typeface="Arial"/>
                <a:ea typeface="Arial"/>
                <a:cs typeface="Arial"/>
                <a:sym typeface="Arial"/>
              </a:rPr>
              <a:t>DEFINE?</a:t>
            </a:r>
            <a:endParaRPr kumimoji="0" lang="en-NL" sz="1800" b="0" i="0" u="none" strike="noStrike" cap="none" spc="0" normalizeH="0" baseline="0" dirty="0">
              <a:ln>
                <a:noFill/>
              </a:ln>
              <a:solidFill>
                <a:srgbClr val="FF0000"/>
              </a:solidFill>
              <a:effectLst/>
              <a:uFillTx/>
              <a:latin typeface="Arial"/>
              <a:ea typeface="Arial"/>
              <a:cs typeface="Arial"/>
              <a:sym typeface="Arial"/>
            </a:endParaRPr>
          </a:p>
        </p:txBody>
      </p:sp>
    </p:spTree>
    <p:extLst>
      <p:ext uri="{BB962C8B-B14F-4D97-AF65-F5344CB8AC3E}">
        <p14:creationId xmlns:p14="http://schemas.microsoft.com/office/powerpoint/2010/main" val="1466709419"/>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59</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a:xfrm>
            <a:off x="708464" y="366669"/>
            <a:ext cx="10775071" cy="490401"/>
          </a:xfrm>
        </p:spPr>
        <p:txBody>
          <a:bodyPr>
            <a:normAutofit/>
          </a:bodyPr>
          <a:lstStyle/>
          <a:p>
            <a:r>
              <a:rPr lang="en-US" altLang="zh-CN" dirty="0"/>
              <a:t>Option</a:t>
            </a:r>
            <a:r>
              <a:rPr lang="zh-CN" altLang="en-US" dirty="0"/>
              <a:t> </a:t>
            </a:r>
            <a:r>
              <a:rPr lang="en-US" altLang="zh-CN" dirty="0"/>
              <a:t>1:</a:t>
            </a:r>
            <a:r>
              <a:rPr lang="zh-CN" altLang="en-US" dirty="0"/>
              <a:t> </a:t>
            </a:r>
            <a:r>
              <a:rPr lang="en-US" altLang="zh-CN" dirty="0"/>
              <a:t>Explicit</a:t>
            </a:r>
            <a:r>
              <a:rPr lang="zh-CN" altLang="en-US" dirty="0"/>
              <a:t> </a:t>
            </a:r>
            <a:r>
              <a:rPr lang="en-US" altLang="zh-CN" dirty="0"/>
              <a:t>Measure/Quantify</a:t>
            </a:r>
            <a:r>
              <a:rPr lang="zh-CN" altLang="en-US" dirty="0"/>
              <a:t> </a:t>
            </a:r>
            <a:r>
              <a:rPr lang="en-US" altLang="zh-CN" dirty="0"/>
              <a:t>Mainstreamness</a:t>
            </a:r>
            <a:endParaRPr lang="en-NL" dirty="0"/>
          </a:p>
        </p:txBody>
      </p:sp>
      <p:pic>
        <p:nvPicPr>
          <p:cNvPr id="6" name="Picture 5" descr="A screenshot of a graph&#10;&#10;Description automatically generated">
            <a:extLst>
              <a:ext uri="{FF2B5EF4-FFF2-40B4-BE49-F238E27FC236}">
                <a16:creationId xmlns:a16="http://schemas.microsoft.com/office/drawing/2014/main" id="{1A1E7655-3457-28DC-85C6-8395FB66A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15" y="927100"/>
            <a:ext cx="5003800" cy="5003800"/>
          </a:xfrm>
          <a:prstGeom prst="rect">
            <a:avLst/>
          </a:prstGeom>
        </p:spPr>
      </p:pic>
      <p:sp>
        <p:nvSpPr>
          <p:cNvPr id="9" name="TextBox 8">
            <a:extLst>
              <a:ext uri="{FF2B5EF4-FFF2-40B4-BE49-F238E27FC236}">
                <a16:creationId xmlns:a16="http://schemas.microsoft.com/office/drawing/2014/main" id="{47A2DF80-1127-3A22-9A48-59DE2C358B88}"/>
              </a:ext>
            </a:extLst>
          </p:cNvPr>
          <p:cNvSpPr txBox="1"/>
          <p:nvPr/>
        </p:nvSpPr>
        <p:spPr>
          <a:xfrm>
            <a:off x="2553631" y="6211128"/>
            <a:ext cx="85306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200" b="0" i="0" dirty="0">
                <a:solidFill>
                  <a:srgbClr val="222222"/>
                </a:solidFill>
                <a:effectLst/>
                <a:latin typeface="Arial" panose="020B0604020202020204" pitchFamily="34" charset="0"/>
              </a:rPr>
              <a:t>Zhu, </a:t>
            </a:r>
            <a:r>
              <a:rPr lang="en-GB" sz="1200" b="0" i="0" dirty="0" err="1">
                <a:solidFill>
                  <a:srgbClr val="222222"/>
                </a:solidFill>
                <a:effectLst/>
                <a:latin typeface="Arial" panose="020B0604020202020204" pitchFamily="34" charset="0"/>
              </a:rPr>
              <a:t>Ziwei</a:t>
            </a:r>
            <a:r>
              <a:rPr lang="en-GB" sz="1200" b="0" i="0" dirty="0">
                <a:solidFill>
                  <a:srgbClr val="222222"/>
                </a:solidFill>
                <a:effectLst/>
                <a:latin typeface="Arial" panose="020B0604020202020204" pitchFamily="34" charset="0"/>
              </a:rPr>
              <a:t>, and James </a:t>
            </a:r>
            <a:r>
              <a:rPr lang="en-GB" sz="1200" b="0" i="0" dirty="0" err="1">
                <a:solidFill>
                  <a:srgbClr val="222222"/>
                </a:solidFill>
                <a:effectLst/>
                <a:latin typeface="Arial" panose="020B0604020202020204" pitchFamily="34" charset="0"/>
              </a:rPr>
              <a:t>Caverlee</a:t>
            </a:r>
            <a:r>
              <a:rPr lang="en-GB" sz="1200" b="0" i="0" dirty="0">
                <a:solidFill>
                  <a:srgbClr val="222222"/>
                </a:solidFill>
                <a:effectLst/>
                <a:latin typeface="Arial" panose="020B0604020202020204" pitchFamily="34" charset="0"/>
              </a:rPr>
              <a:t>. “Fighting mainstream bias in recommender systems via local fine tuning.” </a:t>
            </a:r>
            <a:r>
              <a:rPr lang="en-US" altLang="zh-CN" sz="1200" b="0" i="0" dirty="0">
                <a:solidFill>
                  <a:srgbClr val="222222"/>
                </a:solidFill>
                <a:effectLst/>
                <a:latin typeface="Arial" panose="020B0604020202020204" pitchFamily="34" charset="0"/>
              </a:rPr>
              <a:t>In</a:t>
            </a:r>
            <a:r>
              <a:rPr lang="zh-CN" altLang="en-US" sz="1200" b="0" i="0" dirty="0">
                <a:solidFill>
                  <a:srgbClr val="222222"/>
                </a:solidFill>
                <a:effectLst/>
                <a:latin typeface="Arial" panose="020B0604020202020204" pitchFamily="34" charset="0"/>
              </a:rPr>
              <a:t> </a:t>
            </a:r>
            <a:r>
              <a:rPr lang="en-US" altLang="zh-CN" sz="1200" b="0" i="0" dirty="0">
                <a:solidFill>
                  <a:srgbClr val="222222"/>
                </a:solidFill>
                <a:effectLst/>
                <a:latin typeface="Arial" panose="020B0604020202020204" pitchFamily="34" charset="0"/>
              </a:rPr>
              <a:t>WSDM</a:t>
            </a:r>
            <a:r>
              <a:rPr lang="zh-CN" altLang="en-US" sz="1200" b="0" i="0" dirty="0">
                <a:solidFill>
                  <a:srgbClr val="222222"/>
                </a:solidFill>
                <a:effectLst/>
                <a:latin typeface="Arial" panose="020B0604020202020204" pitchFamily="34" charset="0"/>
              </a:rPr>
              <a:t> </a:t>
            </a:r>
            <a:r>
              <a:rPr lang="en-GB" sz="1200" b="0" i="0" dirty="0">
                <a:solidFill>
                  <a:srgbClr val="222222"/>
                </a:solidFill>
                <a:effectLst/>
                <a:latin typeface="Arial" panose="020B0604020202020204" pitchFamily="34" charset="0"/>
              </a:rPr>
              <a:t>2022.</a:t>
            </a:r>
            <a:endParaRPr lang="en-NL" sz="1200" dirty="0"/>
          </a:p>
        </p:txBody>
      </p:sp>
      <p:sp>
        <p:nvSpPr>
          <p:cNvPr id="11" name="TextBox 10">
            <a:extLst>
              <a:ext uri="{FF2B5EF4-FFF2-40B4-BE49-F238E27FC236}">
                <a16:creationId xmlns:a16="http://schemas.microsoft.com/office/drawing/2014/main" id="{7818A9FD-BB54-B769-1C3A-FCD065BE411A}"/>
              </a:ext>
            </a:extLst>
          </p:cNvPr>
          <p:cNvSpPr txBox="1"/>
          <p:nvPr/>
        </p:nvSpPr>
        <p:spPr>
          <a:xfrm>
            <a:off x="7192919" y="2141034"/>
            <a:ext cx="429061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Multiple</a:t>
            </a:r>
            <a:r>
              <a:rPr lang="zh-CN" altLang="en-US" dirty="0"/>
              <a:t> </a:t>
            </a:r>
            <a:r>
              <a:rPr lang="en-US" altLang="zh-CN" dirty="0"/>
              <a:t>different</a:t>
            </a:r>
            <a:r>
              <a:rPr lang="zh-CN" altLang="en-US" dirty="0"/>
              <a:t> </a:t>
            </a:r>
            <a:r>
              <a:rPr lang="en-US" altLang="zh-CN" dirty="0"/>
              <a:t>definitions;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Inconsistency</a:t>
            </a:r>
            <a:r>
              <a:rPr lang="zh-CN" altLang="en-US" dirty="0"/>
              <a:t> </a:t>
            </a:r>
            <a:r>
              <a:rPr lang="en-US" altLang="zh-CN" dirty="0"/>
              <a:t>of</a:t>
            </a:r>
            <a:r>
              <a:rPr lang="zh-CN" altLang="en-US" dirty="0"/>
              <a:t> </a:t>
            </a:r>
            <a:r>
              <a:rPr lang="en-US" altLang="zh-CN" dirty="0"/>
              <a:t>user</a:t>
            </a:r>
            <a:r>
              <a:rPr lang="zh-CN" altLang="en-US" dirty="0"/>
              <a:t> </a:t>
            </a:r>
            <a:r>
              <a:rPr lang="en-US" altLang="zh-CN" dirty="0"/>
              <a:t>mainstreamness</a:t>
            </a:r>
            <a:r>
              <a:rPr lang="zh-CN" altLang="en-US" dirty="0"/>
              <a:t> </a:t>
            </a:r>
            <a:r>
              <a:rPr lang="en-US" altLang="zh-CN" dirty="0"/>
              <a:t>identification;</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Should</a:t>
            </a:r>
            <a:r>
              <a:rPr lang="zh-CN" altLang="en-US" dirty="0"/>
              <a:t> </a:t>
            </a:r>
            <a:r>
              <a:rPr lang="en-US" altLang="zh-CN" dirty="0"/>
              <a:t>the</a:t>
            </a:r>
            <a:r>
              <a:rPr lang="zh-CN" altLang="en-US" dirty="0"/>
              <a:t> </a:t>
            </a:r>
            <a:r>
              <a:rPr lang="en-US" altLang="zh-CN" dirty="0"/>
              <a:t>measurement</a:t>
            </a:r>
            <a:r>
              <a:rPr lang="zh-CN" altLang="en-US" dirty="0"/>
              <a:t> </a:t>
            </a:r>
            <a:r>
              <a:rPr lang="en-US" altLang="zh-CN" dirty="0"/>
              <a:t>of</a:t>
            </a:r>
            <a:r>
              <a:rPr lang="zh-CN" altLang="en-US" dirty="0"/>
              <a:t> </a:t>
            </a:r>
            <a:r>
              <a:rPr lang="en-US" altLang="zh-CN" dirty="0"/>
              <a:t>mainstreamness</a:t>
            </a:r>
            <a:r>
              <a:rPr lang="zh-CN" altLang="en-US" dirty="0"/>
              <a:t> </a:t>
            </a:r>
            <a:r>
              <a:rPr lang="en-US" altLang="zh-CN" dirty="0"/>
              <a:t>be</a:t>
            </a:r>
            <a:r>
              <a:rPr lang="zh-CN" altLang="en-US" dirty="0"/>
              <a:t> </a:t>
            </a:r>
            <a:r>
              <a:rPr lang="en-US" altLang="zh-CN" dirty="0"/>
              <a:t>model-agnostic?</a:t>
            </a:r>
          </a:p>
        </p:txBody>
      </p:sp>
    </p:spTree>
    <p:extLst>
      <p:ext uri="{BB962C8B-B14F-4D97-AF65-F5344CB8AC3E}">
        <p14:creationId xmlns:p14="http://schemas.microsoft.com/office/powerpoint/2010/main" val="3456142092"/>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13240"/>
            <a:ext cx="10775072" cy="490401"/>
          </a:xfrm>
          <a:prstGeom prst="rect">
            <a:avLst/>
          </a:prstGeom>
        </p:spPr>
        <p:txBody>
          <a:bodyPr/>
          <a:lstStyle>
            <a:lvl1pPr defTabSz="850391">
              <a:tabLst>
                <a:tab pos="1155700" algn="l"/>
              </a:tabLst>
              <a:defRPr sz="2976"/>
            </a:lvl1pPr>
          </a:lstStyle>
          <a:p>
            <a:r>
              <a:rPr lang="en-NL" dirty="0"/>
              <a:t>Recomm</a:t>
            </a:r>
            <a:r>
              <a:rPr lang="en-US" altLang="zh-CN" dirty="0"/>
              <a:t>ender</a:t>
            </a:r>
            <a:r>
              <a:rPr lang="zh-CN" altLang="en-US" dirty="0"/>
              <a:t> </a:t>
            </a:r>
            <a:r>
              <a:rPr lang="en-US" altLang="zh-CN" dirty="0"/>
              <a:t>Systems as a Matrix Filling Task</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6" name="Picture 5">
            <a:extLst>
              <a:ext uri="{FF2B5EF4-FFF2-40B4-BE49-F238E27FC236}">
                <a16:creationId xmlns:a16="http://schemas.microsoft.com/office/drawing/2014/main" id="{C162EA3F-423E-A11A-C513-463D18F2B0F3}"/>
              </a:ext>
            </a:extLst>
          </p:cNvPr>
          <p:cNvPicPr>
            <a:picLocks noChangeAspect="1"/>
          </p:cNvPicPr>
          <p:nvPr/>
        </p:nvPicPr>
        <p:blipFill>
          <a:blip r:embed="rId2" cstate="print"/>
          <a:stretch>
            <a:fillRect/>
          </a:stretch>
        </p:blipFill>
        <p:spPr>
          <a:xfrm>
            <a:off x="2227491" y="3639183"/>
            <a:ext cx="4471988" cy="1293324"/>
          </a:xfrm>
          <a:prstGeom prst="rect">
            <a:avLst/>
          </a:prstGeom>
        </p:spPr>
      </p:pic>
      <p:sp>
        <p:nvSpPr>
          <p:cNvPr id="7" name="Right Brace 6">
            <a:extLst>
              <a:ext uri="{FF2B5EF4-FFF2-40B4-BE49-F238E27FC236}">
                <a16:creationId xmlns:a16="http://schemas.microsoft.com/office/drawing/2014/main" id="{A296326D-1B47-9D19-523E-CE5E6351060C}"/>
              </a:ext>
            </a:extLst>
          </p:cNvPr>
          <p:cNvSpPr/>
          <p:nvPr/>
        </p:nvSpPr>
        <p:spPr>
          <a:xfrm rot="16200000">
            <a:off x="4639300" y="2106883"/>
            <a:ext cx="377825" cy="2567781"/>
          </a:xfrm>
          <a:prstGeom prst="rightBrace">
            <a:avLst>
              <a:gd name="adj1" fmla="val 106071"/>
              <a:gd name="adj2" fmla="val 47414"/>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8" name="Right Brace 7">
            <a:extLst>
              <a:ext uri="{FF2B5EF4-FFF2-40B4-BE49-F238E27FC236}">
                <a16:creationId xmlns:a16="http://schemas.microsoft.com/office/drawing/2014/main" id="{5140024F-B4AD-E19C-DC9C-E54412246A0E}"/>
              </a:ext>
            </a:extLst>
          </p:cNvPr>
          <p:cNvSpPr/>
          <p:nvPr/>
        </p:nvSpPr>
        <p:spPr>
          <a:xfrm rot="10800000">
            <a:off x="1797745" y="3982512"/>
            <a:ext cx="265944" cy="891999"/>
          </a:xfrm>
          <a:prstGeom prst="rightBrace">
            <a:avLst>
              <a:gd name="adj1" fmla="val 55650"/>
              <a:gd name="adj2" fmla="val 48898"/>
            </a:avLst>
          </a:prstGeom>
          <a:ln w="95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9" name="TextBox 8">
            <a:extLst>
              <a:ext uri="{FF2B5EF4-FFF2-40B4-BE49-F238E27FC236}">
                <a16:creationId xmlns:a16="http://schemas.microsoft.com/office/drawing/2014/main" id="{E6A4BA8F-45C5-E0C9-D050-9592ADC48452}"/>
              </a:ext>
            </a:extLst>
          </p:cNvPr>
          <p:cNvSpPr txBox="1"/>
          <p:nvPr/>
        </p:nvSpPr>
        <p:spPr>
          <a:xfrm>
            <a:off x="3864282" y="4992004"/>
            <a:ext cx="1927860" cy="369332"/>
          </a:xfrm>
          <a:prstGeom prst="rect">
            <a:avLst/>
          </a:prstGeom>
          <a:noFill/>
        </p:spPr>
        <p:txBody>
          <a:bodyPr wrap="square" rtlCol="0">
            <a:spAutoFit/>
          </a:bodyPr>
          <a:lstStyle/>
          <a:p>
            <a:r>
              <a:rPr lang="en-US" dirty="0">
                <a:solidFill>
                  <a:schemeClr val="accent5">
                    <a:lumMod val="50000"/>
                  </a:schemeClr>
                </a:solidFill>
              </a:rPr>
              <a:t>ratings matrix</a:t>
            </a:r>
            <a:endParaRPr lang="el-GR" dirty="0">
              <a:solidFill>
                <a:schemeClr val="accent5">
                  <a:lumMod val="50000"/>
                </a:schemeClr>
              </a:solidFill>
            </a:endParaRPr>
          </a:p>
        </p:txBody>
      </p:sp>
      <p:sp>
        <p:nvSpPr>
          <p:cNvPr id="10" name="TextBox 9">
            <a:extLst>
              <a:ext uri="{FF2B5EF4-FFF2-40B4-BE49-F238E27FC236}">
                <a16:creationId xmlns:a16="http://schemas.microsoft.com/office/drawing/2014/main" id="{57FA164A-EC55-B69D-849F-713E8878B4D2}"/>
              </a:ext>
            </a:extLst>
          </p:cNvPr>
          <p:cNvSpPr txBox="1"/>
          <p:nvPr/>
        </p:nvSpPr>
        <p:spPr>
          <a:xfrm>
            <a:off x="4264268" y="2832529"/>
            <a:ext cx="977821" cy="369332"/>
          </a:xfrm>
          <a:prstGeom prst="rect">
            <a:avLst/>
          </a:prstGeom>
          <a:noFill/>
        </p:spPr>
        <p:txBody>
          <a:bodyPr wrap="square" rtlCol="0">
            <a:spAutoFit/>
          </a:bodyPr>
          <a:lstStyle/>
          <a:p>
            <a:pPr algn="ctr"/>
            <a:r>
              <a:rPr lang="en-US" dirty="0">
                <a:solidFill>
                  <a:schemeClr val="accent5">
                    <a:lumMod val="50000"/>
                  </a:schemeClr>
                </a:solidFill>
              </a:rPr>
              <a:t>items</a:t>
            </a:r>
            <a:endParaRPr lang="el-GR" sz="2000" dirty="0">
              <a:solidFill>
                <a:schemeClr val="accent5">
                  <a:lumMod val="50000"/>
                </a:schemeClr>
              </a:solidFill>
            </a:endParaRPr>
          </a:p>
        </p:txBody>
      </p:sp>
      <p:sp>
        <p:nvSpPr>
          <p:cNvPr id="11" name="TextBox 10">
            <a:extLst>
              <a:ext uri="{FF2B5EF4-FFF2-40B4-BE49-F238E27FC236}">
                <a16:creationId xmlns:a16="http://schemas.microsoft.com/office/drawing/2014/main" id="{31D73A5A-22FE-25E7-D493-A10C74782B31}"/>
              </a:ext>
            </a:extLst>
          </p:cNvPr>
          <p:cNvSpPr txBox="1"/>
          <p:nvPr/>
        </p:nvSpPr>
        <p:spPr>
          <a:xfrm>
            <a:off x="952896" y="4243845"/>
            <a:ext cx="977821" cy="369332"/>
          </a:xfrm>
          <a:prstGeom prst="rect">
            <a:avLst/>
          </a:prstGeom>
          <a:noFill/>
        </p:spPr>
        <p:txBody>
          <a:bodyPr wrap="square" rtlCol="0">
            <a:spAutoFit/>
          </a:bodyPr>
          <a:lstStyle/>
          <a:p>
            <a:pPr algn="ctr"/>
            <a:r>
              <a:rPr lang="en-US" dirty="0">
                <a:solidFill>
                  <a:schemeClr val="accent5">
                    <a:lumMod val="50000"/>
                  </a:schemeClr>
                </a:solidFill>
              </a:rPr>
              <a:t>users</a:t>
            </a:r>
            <a:endParaRPr lang="el-GR" sz="2000" dirty="0">
              <a:solidFill>
                <a:schemeClr val="accent5">
                  <a:lumMod val="50000"/>
                </a:schemeClr>
              </a:solidFill>
            </a:endParaRPr>
          </a:p>
        </p:txBody>
      </p:sp>
      <p:cxnSp>
        <p:nvCxnSpPr>
          <p:cNvPr id="12" name="Straight Connector 11">
            <a:extLst>
              <a:ext uri="{FF2B5EF4-FFF2-40B4-BE49-F238E27FC236}">
                <a16:creationId xmlns:a16="http://schemas.microsoft.com/office/drawing/2014/main" id="{1CBB4927-63DF-0E8B-8C88-2A4508D7918C}"/>
              </a:ext>
            </a:extLst>
          </p:cNvPr>
          <p:cNvCxnSpPr/>
          <p:nvPr/>
        </p:nvCxnSpPr>
        <p:spPr>
          <a:xfrm flipV="1">
            <a:off x="6319407" y="3958697"/>
            <a:ext cx="840446" cy="161633"/>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BF7594-5A60-F5D9-1897-D73FB34DCB86}"/>
              </a:ext>
            </a:extLst>
          </p:cNvPr>
          <p:cNvSpPr txBox="1"/>
          <p:nvPr/>
        </p:nvSpPr>
        <p:spPr>
          <a:xfrm>
            <a:off x="7136775" y="3613438"/>
            <a:ext cx="2583942" cy="369332"/>
          </a:xfrm>
          <a:prstGeom prst="rect">
            <a:avLst/>
          </a:prstGeom>
          <a:noFill/>
        </p:spPr>
        <p:txBody>
          <a:bodyPr wrap="square" rtlCol="0">
            <a:spAutoFit/>
          </a:bodyPr>
          <a:lstStyle/>
          <a:p>
            <a:r>
              <a:rPr lang="en-US" dirty="0">
                <a:solidFill>
                  <a:schemeClr val="accent5">
                    <a:lumMod val="50000"/>
                  </a:schemeClr>
                </a:solidFill>
              </a:rPr>
              <a:t>rating: level of preference</a:t>
            </a:r>
            <a:endParaRPr lang="el-GR" dirty="0">
              <a:solidFill>
                <a:schemeClr val="accent5">
                  <a:lumMod val="50000"/>
                </a:schemeClr>
              </a:solidFill>
            </a:endParaRPr>
          </a:p>
        </p:txBody>
      </p:sp>
      <p:cxnSp>
        <p:nvCxnSpPr>
          <p:cNvPr id="14" name="Straight Connector 13">
            <a:extLst>
              <a:ext uri="{FF2B5EF4-FFF2-40B4-BE49-F238E27FC236}">
                <a16:creationId xmlns:a16="http://schemas.microsoft.com/office/drawing/2014/main" id="{40A49EDC-03A0-37FA-37A4-AA55068A2AF5}"/>
              </a:ext>
            </a:extLst>
          </p:cNvPr>
          <p:cNvCxnSpPr/>
          <p:nvPr/>
        </p:nvCxnSpPr>
        <p:spPr>
          <a:xfrm flipV="1">
            <a:off x="6317648" y="4576473"/>
            <a:ext cx="840446" cy="161633"/>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D8CF2C-067C-DFD3-F4D5-B60F4FC8A243}"/>
              </a:ext>
            </a:extLst>
          </p:cNvPr>
          <p:cNvSpPr txBox="1"/>
          <p:nvPr/>
        </p:nvSpPr>
        <p:spPr>
          <a:xfrm>
            <a:off x="7136776" y="4297251"/>
            <a:ext cx="2306173" cy="369332"/>
          </a:xfrm>
          <a:prstGeom prst="rect">
            <a:avLst/>
          </a:prstGeom>
          <a:noFill/>
        </p:spPr>
        <p:txBody>
          <a:bodyPr wrap="square" rtlCol="0">
            <a:spAutoFit/>
          </a:bodyPr>
          <a:lstStyle/>
          <a:p>
            <a:r>
              <a:rPr lang="en-US" dirty="0">
                <a:solidFill>
                  <a:schemeClr val="accent5">
                    <a:lumMod val="50000"/>
                  </a:schemeClr>
                </a:solidFill>
              </a:rPr>
              <a:t>unknown preferences</a:t>
            </a:r>
            <a:endParaRPr lang="el-GR" dirty="0">
              <a:solidFill>
                <a:schemeClr val="accent5">
                  <a:lumMod val="50000"/>
                </a:schemeClr>
              </a:solidFill>
            </a:endParaRPr>
          </a:p>
        </p:txBody>
      </p:sp>
      <p:sp>
        <p:nvSpPr>
          <p:cNvPr id="16" name="Rectangle 15">
            <a:extLst>
              <a:ext uri="{FF2B5EF4-FFF2-40B4-BE49-F238E27FC236}">
                <a16:creationId xmlns:a16="http://schemas.microsoft.com/office/drawing/2014/main" id="{F9376324-E25C-D903-201C-DA41264BD8C0}"/>
              </a:ext>
            </a:extLst>
          </p:cNvPr>
          <p:cNvSpPr/>
          <p:nvPr/>
        </p:nvSpPr>
        <p:spPr>
          <a:xfrm>
            <a:off x="1120536" y="1433026"/>
            <a:ext cx="8486080" cy="923330"/>
          </a:xfrm>
          <a:prstGeom prst="rect">
            <a:avLst/>
          </a:prstGeom>
          <a:solidFill>
            <a:schemeClr val="accent2">
              <a:lumMod val="60000"/>
              <a:lumOff val="40000"/>
            </a:schemeClr>
          </a:solidFill>
          <a:ln>
            <a:solidFill>
              <a:schemeClr val="accent1"/>
            </a:solidFill>
          </a:ln>
        </p:spPr>
        <p:txBody>
          <a:bodyPr wrap="square">
            <a:spAutoFit/>
          </a:bodyPr>
          <a:lstStyle/>
          <a:p>
            <a:pPr marL="314287" lvl="0" indent="-314287" defTabSz="4022866">
              <a:spcBef>
                <a:spcPct val="20000"/>
              </a:spcBef>
              <a:defRPr/>
            </a:pPr>
            <a:r>
              <a:rPr lang="en-US" sz="2200" dirty="0">
                <a:solidFill>
                  <a:sysClr val="windowText" lastClr="000000"/>
                </a:solidFill>
              </a:rPr>
              <a:t>Infer user preferences about items</a:t>
            </a:r>
          </a:p>
          <a:p>
            <a:pPr>
              <a:spcBef>
                <a:spcPts val="1200"/>
              </a:spcBef>
            </a:pPr>
            <a:r>
              <a:rPr lang="en-US" sz="2200" kern="0" dirty="0">
                <a:solidFill>
                  <a:prstClr val="black"/>
                </a:solidFill>
              </a:rPr>
              <a:t>Produce </a:t>
            </a:r>
            <a:r>
              <a:rPr lang="en-US" sz="2200" b="1" kern="0" dirty="0">
                <a:solidFill>
                  <a:prstClr val="black"/>
                </a:solidFill>
              </a:rPr>
              <a:t>highly relevant </a:t>
            </a:r>
            <a:r>
              <a:rPr lang="en-US" sz="2200" kern="0" dirty="0">
                <a:solidFill>
                  <a:prstClr val="black"/>
                </a:solidFill>
              </a:rPr>
              <a:t>&amp;</a:t>
            </a:r>
            <a:r>
              <a:rPr lang="en-US" sz="2200" b="1" kern="0" dirty="0">
                <a:solidFill>
                  <a:prstClr val="black"/>
                </a:solidFill>
              </a:rPr>
              <a:t> personalized </a:t>
            </a:r>
            <a:r>
              <a:rPr lang="en-US" sz="2200" kern="0" dirty="0">
                <a:solidFill>
                  <a:prstClr val="black"/>
                </a:solidFill>
              </a:rPr>
              <a:t>lists of items</a:t>
            </a:r>
            <a:endParaRPr kumimoji="0" lang="en-US" sz="2200" i="0" u="none" strike="noStrike" kern="0" cap="none" spc="0" normalizeH="0" noProof="0" dirty="0">
              <a:ln>
                <a:noFill/>
              </a:ln>
              <a:solidFill>
                <a:prstClr val="black"/>
              </a:solidFill>
              <a:effectLst/>
              <a:uLnTx/>
              <a:uFillTx/>
            </a:endParaRPr>
          </a:p>
        </p:txBody>
      </p:sp>
    </p:spTree>
    <p:extLst>
      <p:ext uri="{BB962C8B-B14F-4D97-AF65-F5344CB8AC3E}">
        <p14:creationId xmlns:p14="http://schemas.microsoft.com/office/powerpoint/2010/main" val="154366314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60</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p:txBody>
          <a:bodyPr>
            <a:normAutofit/>
          </a:bodyPr>
          <a:lstStyle/>
          <a:p>
            <a:r>
              <a:rPr lang="en-US" altLang="zh-CN" dirty="0"/>
              <a:t>Option</a:t>
            </a:r>
            <a:r>
              <a:rPr lang="zh-CN" altLang="en-US" dirty="0"/>
              <a:t> </a:t>
            </a:r>
            <a:r>
              <a:rPr lang="en-US" altLang="zh-CN" dirty="0"/>
              <a:t>2:</a:t>
            </a:r>
            <a:r>
              <a:rPr lang="zh-CN" altLang="en-US" dirty="0"/>
              <a:t> </a:t>
            </a:r>
            <a:r>
              <a:rPr lang="en-US" altLang="zh-CN" dirty="0"/>
              <a:t>Get</a:t>
            </a:r>
            <a:r>
              <a:rPr lang="zh-CN" altLang="en-US" dirty="0"/>
              <a:t> </a:t>
            </a:r>
            <a:r>
              <a:rPr lang="en-US" altLang="zh-CN" dirty="0"/>
              <a:t>a</a:t>
            </a:r>
            <a:r>
              <a:rPr lang="zh-CN" altLang="en-US" dirty="0"/>
              <a:t> </a:t>
            </a:r>
            <a:r>
              <a:rPr lang="en-US" altLang="zh-CN" dirty="0"/>
              <a:t>Proxy</a:t>
            </a:r>
            <a:r>
              <a:rPr lang="zh-CN" altLang="en-US" dirty="0"/>
              <a:t> </a:t>
            </a:r>
            <a:r>
              <a:rPr lang="en-US" altLang="zh-CN" dirty="0"/>
              <a:t>of</a:t>
            </a:r>
            <a:r>
              <a:rPr lang="zh-CN" altLang="en-US" dirty="0"/>
              <a:t> </a:t>
            </a:r>
            <a:r>
              <a:rPr lang="en-US" altLang="zh-CN" dirty="0"/>
              <a:t>Mainstreamness</a:t>
            </a:r>
            <a:endParaRPr lang="en-NL" dirty="0"/>
          </a:p>
        </p:txBody>
      </p:sp>
      <p:sp>
        <p:nvSpPr>
          <p:cNvPr id="6" name="TextBox 5">
            <a:extLst>
              <a:ext uri="{FF2B5EF4-FFF2-40B4-BE49-F238E27FC236}">
                <a16:creationId xmlns:a16="http://schemas.microsoft.com/office/drawing/2014/main" id="{B544F9F3-E5D8-BA14-3E57-FC2C94353236}"/>
              </a:ext>
            </a:extLst>
          </p:cNvPr>
          <p:cNvSpPr txBox="1"/>
          <p:nvPr/>
        </p:nvSpPr>
        <p:spPr>
          <a:xfrm>
            <a:off x="1027227" y="2369662"/>
            <a:ext cx="4014056"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Expected</a:t>
            </a:r>
            <a:r>
              <a:rPr lang="zh-CN" altLang="en-US" dirty="0"/>
              <a:t> </a:t>
            </a:r>
            <a:r>
              <a:rPr lang="en-US" altLang="zh-CN" dirty="0"/>
              <a:t>outcome</a:t>
            </a:r>
            <a:r>
              <a:rPr lang="zh-CN" altLang="en-US" dirty="0"/>
              <a:t> </a:t>
            </a:r>
            <a:r>
              <a:rPr lang="en-US" altLang="zh-CN" dirty="0"/>
              <a:t>of</a:t>
            </a:r>
            <a:r>
              <a:rPr lang="zh-CN" altLang="en-US" dirty="0"/>
              <a:t> </a:t>
            </a:r>
            <a:r>
              <a:rPr lang="en-US" altLang="zh-CN" dirty="0"/>
              <a:t>mainstream</a:t>
            </a:r>
            <a:r>
              <a:rPr lang="zh-CN" altLang="en-US" dirty="0"/>
              <a:t> </a:t>
            </a:r>
            <a:r>
              <a:rPr lang="en-US" altLang="zh-CN" dirty="0"/>
              <a:t>bias:</a:t>
            </a:r>
            <a:r>
              <a:rPr lang="zh-CN" altLang="en-US" dirty="0"/>
              <a:t> </a:t>
            </a:r>
            <a:r>
              <a:rPr lang="en-US" altLang="zh-CN" dirty="0"/>
              <a:t>non-mainstream</a:t>
            </a:r>
            <a:r>
              <a:rPr lang="zh-CN" altLang="en-US" dirty="0"/>
              <a:t> </a:t>
            </a:r>
            <a:r>
              <a:rPr lang="en-US" altLang="zh-CN" dirty="0"/>
              <a:t>users</a:t>
            </a:r>
            <a:r>
              <a:rPr lang="zh-CN" altLang="en-US" dirty="0"/>
              <a:t> </a:t>
            </a:r>
            <a:r>
              <a:rPr lang="en-US" altLang="zh-CN" dirty="0"/>
              <a:t>suffer</a:t>
            </a:r>
            <a:r>
              <a:rPr lang="zh-CN" altLang="en-US" dirty="0"/>
              <a:t> </a:t>
            </a:r>
            <a:r>
              <a:rPr lang="en-US" altLang="zh-CN" dirty="0"/>
              <a:t>lower</a:t>
            </a:r>
            <a:r>
              <a:rPr lang="zh-CN" altLang="en-US" dirty="0"/>
              <a:t> </a:t>
            </a:r>
            <a:r>
              <a:rPr lang="en-US" altLang="zh-CN" dirty="0"/>
              <a:t>recommendation</a:t>
            </a:r>
            <a:r>
              <a:rPr lang="zh-CN" altLang="en-US" dirty="0"/>
              <a:t> </a:t>
            </a:r>
            <a:r>
              <a:rPr lang="en-US" altLang="zh-CN" dirty="0"/>
              <a:t>accuracy;</a:t>
            </a:r>
          </a:p>
          <a:p>
            <a:pPr marR="0" algn="l" defTabSz="914400" rtl="0" fontAlgn="auto" latinLnBrk="0" hangingPunct="0">
              <a:lnSpc>
                <a:spcPct val="100000"/>
              </a:lnSpc>
              <a:spcBef>
                <a:spcPts val="0"/>
              </a:spcBef>
              <a:spcAft>
                <a:spcPts val="0"/>
              </a:spcAft>
              <a:buClrTx/>
              <a:buSzTx/>
              <a:tabLst/>
            </a:pPr>
            <a:endParaRPr lang="en-US" altLang="zh-CN"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Bias</a:t>
            </a:r>
            <a:r>
              <a:rPr lang="zh-CN" altLang="en-US" dirty="0"/>
              <a:t> </a:t>
            </a:r>
            <a:r>
              <a:rPr lang="en-US" altLang="zh-CN" dirty="0"/>
              <a:t>is</a:t>
            </a:r>
            <a:r>
              <a:rPr lang="zh-CN" altLang="en-US" dirty="0"/>
              <a:t> </a:t>
            </a:r>
            <a:r>
              <a:rPr lang="en-US" altLang="zh-CN" dirty="0"/>
              <a:t>intrinsic,</a:t>
            </a:r>
            <a:r>
              <a:rPr lang="zh-CN" altLang="en-US" dirty="0"/>
              <a:t> </a:t>
            </a:r>
            <a:r>
              <a:rPr lang="en-US" altLang="zh-CN" dirty="0"/>
              <a:t>but</a:t>
            </a:r>
            <a:r>
              <a:rPr lang="zh-CN" altLang="en-US" dirty="0"/>
              <a:t> </a:t>
            </a:r>
            <a:r>
              <a:rPr lang="en-US" altLang="zh-CN" dirty="0"/>
              <a:t>pronounced</a:t>
            </a:r>
            <a:r>
              <a:rPr lang="zh-CN" altLang="en-US" dirty="0"/>
              <a:t> </a:t>
            </a:r>
            <a:r>
              <a:rPr lang="en-US" altLang="zh-CN" dirty="0"/>
              <a:t>by</a:t>
            </a:r>
            <a:r>
              <a:rPr lang="zh-CN" altLang="en-US" dirty="0"/>
              <a:t> </a:t>
            </a:r>
            <a:r>
              <a:rPr lang="en-US" altLang="zh-CN" dirty="0"/>
              <a:t>the</a:t>
            </a:r>
            <a:r>
              <a:rPr lang="zh-CN" altLang="en-US" dirty="0"/>
              <a:t> </a:t>
            </a:r>
            <a:r>
              <a:rPr lang="en-US" altLang="zh-CN" dirty="0"/>
              <a:t>model.</a:t>
            </a:r>
          </a:p>
        </p:txBody>
      </p:sp>
      <p:pic>
        <p:nvPicPr>
          <p:cNvPr id="7" name="Picture 6">
            <a:extLst>
              <a:ext uri="{FF2B5EF4-FFF2-40B4-BE49-F238E27FC236}">
                <a16:creationId xmlns:a16="http://schemas.microsoft.com/office/drawing/2014/main" id="{22C3CC4B-93EA-006E-6804-389DFD522E07}"/>
              </a:ext>
            </a:extLst>
          </p:cNvPr>
          <p:cNvPicPr>
            <a:picLocks noChangeAspect="1"/>
          </p:cNvPicPr>
          <p:nvPr/>
        </p:nvPicPr>
        <p:blipFill>
          <a:blip r:embed="rId2"/>
          <a:stretch>
            <a:fillRect/>
          </a:stretch>
        </p:blipFill>
        <p:spPr>
          <a:xfrm>
            <a:off x="6096000" y="2931780"/>
            <a:ext cx="2827763" cy="499017"/>
          </a:xfrm>
          <a:prstGeom prst="rect">
            <a:avLst/>
          </a:prstGeom>
        </p:spPr>
      </p:pic>
      <p:cxnSp>
        <p:nvCxnSpPr>
          <p:cNvPr id="9" name="Straight Arrow Connector 8">
            <a:extLst>
              <a:ext uri="{FF2B5EF4-FFF2-40B4-BE49-F238E27FC236}">
                <a16:creationId xmlns:a16="http://schemas.microsoft.com/office/drawing/2014/main" id="{C6FBD482-A954-91EB-BE6C-E44FA81DA918}"/>
              </a:ext>
            </a:extLst>
          </p:cNvPr>
          <p:cNvCxnSpPr/>
          <p:nvPr/>
        </p:nvCxnSpPr>
        <p:spPr>
          <a:xfrm>
            <a:off x="8553916" y="3469174"/>
            <a:ext cx="0" cy="412595"/>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14ACB933-44EA-CF73-3796-6D12AEC92F53}"/>
              </a:ext>
            </a:extLst>
          </p:cNvPr>
          <p:cNvSpPr txBox="1"/>
          <p:nvPr/>
        </p:nvSpPr>
        <p:spPr>
          <a:xfrm>
            <a:off x="7509881" y="3961365"/>
            <a:ext cx="34122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Recommendation</a:t>
            </a:r>
            <a:r>
              <a:rPr kumimoji="0" lang="zh-CN" altLang="en-US"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accuracy</a:t>
            </a:r>
            <a:endParaRPr kumimoji="0" lang="en-NL" sz="1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4" name="Straight Arrow Connector 13">
            <a:extLst>
              <a:ext uri="{FF2B5EF4-FFF2-40B4-BE49-F238E27FC236}">
                <a16:creationId xmlns:a16="http://schemas.microsoft.com/office/drawing/2014/main" id="{E197674C-3137-2669-7A7E-198116D6FBD7}"/>
              </a:ext>
            </a:extLst>
          </p:cNvPr>
          <p:cNvCxnSpPr/>
          <p:nvPr/>
        </p:nvCxnSpPr>
        <p:spPr>
          <a:xfrm flipV="1">
            <a:off x="7840238" y="2677437"/>
            <a:ext cx="0" cy="35683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29A8122A-FD3F-FC70-1467-F48F22497E57}"/>
              </a:ext>
            </a:extLst>
          </p:cNvPr>
          <p:cNvSpPr txBox="1"/>
          <p:nvPr/>
        </p:nvSpPr>
        <p:spPr>
          <a:xfrm>
            <a:off x="6308993" y="2369662"/>
            <a:ext cx="363510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000000"/>
                </a:solidFill>
                <a:effectLst/>
                <a:uFillTx/>
                <a:latin typeface="Arial"/>
                <a:ea typeface="Arial"/>
                <a:cs typeface="Arial"/>
                <a:sym typeface="Arial"/>
              </a:rPr>
              <a:t>Empirical</a:t>
            </a:r>
            <a:r>
              <a:rPr kumimoji="0" lang="zh-CN" altLang="en-US"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Cumulative</a:t>
            </a:r>
            <a:r>
              <a:rPr kumimoji="0" lang="zh-CN" altLang="en-US"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Distribution</a:t>
            </a:r>
            <a:r>
              <a:rPr kumimoji="0" lang="zh-CN" altLang="en-US" sz="14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400" b="0" i="0" u="none" strike="noStrike" cap="none" spc="0" normalizeH="0" baseline="0" dirty="0">
                <a:ln>
                  <a:noFill/>
                </a:ln>
                <a:solidFill>
                  <a:srgbClr val="000000"/>
                </a:solidFill>
                <a:effectLst/>
                <a:uFillTx/>
                <a:latin typeface="Arial"/>
                <a:ea typeface="Arial"/>
                <a:cs typeface="Arial"/>
                <a:sym typeface="Arial"/>
              </a:rPr>
              <a:t>Function</a:t>
            </a:r>
            <a:endParaRPr kumimoji="0" lang="en-NL" sz="1400" b="0" i="0" u="none" strike="noStrike" cap="none" spc="0" normalizeH="0" baseline="0" dirty="0">
              <a:ln>
                <a:noFill/>
              </a:ln>
              <a:solidFill>
                <a:srgbClr val="000000"/>
              </a:solidFill>
              <a:effectLst/>
              <a:uFillTx/>
              <a:latin typeface="Arial"/>
              <a:ea typeface="Arial"/>
              <a:cs typeface="Arial"/>
              <a:sym typeface="Arial"/>
            </a:endParaRPr>
          </a:p>
        </p:txBody>
      </p:sp>
      <p:pic>
        <p:nvPicPr>
          <p:cNvPr id="16" name="Picture 15">
            <a:extLst>
              <a:ext uri="{FF2B5EF4-FFF2-40B4-BE49-F238E27FC236}">
                <a16:creationId xmlns:a16="http://schemas.microsoft.com/office/drawing/2014/main" id="{019CF55B-92B1-F90B-9385-C9678FE5A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8549" y="4269140"/>
            <a:ext cx="2945185" cy="2321752"/>
          </a:xfrm>
          <a:prstGeom prst="rect">
            <a:avLst/>
          </a:prstGeom>
        </p:spPr>
      </p:pic>
      <p:cxnSp>
        <p:nvCxnSpPr>
          <p:cNvPr id="18" name="Straight Arrow Connector 17">
            <a:extLst>
              <a:ext uri="{FF2B5EF4-FFF2-40B4-BE49-F238E27FC236}">
                <a16:creationId xmlns:a16="http://schemas.microsoft.com/office/drawing/2014/main" id="{DD3D3142-DCA4-860A-780D-B4D806BB699E}"/>
              </a:ext>
            </a:extLst>
          </p:cNvPr>
          <p:cNvCxnSpPr>
            <a:endCxn id="16" idx="0"/>
          </p:cNvCxnSpPr>
          <p:nvPr/>
        </p:nvCxnSpPr>
        <p:spPr>
          <a:xfrm flipH="1">
            <a:off x="5761142" y="3429000"/>
            <a:ext cx="1397941" cy="84014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89197041"/>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498" y="6510371"/>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7" name="Titel 54">
            <a:extLst>
              <a:ext uri="{FF2B5EF4-FFF2-40B4-BE49-F238E27FC236}">
                <a16:creationId xmlns:a16="http://schemas.microsoft.com/office/drawing/2014/main" id="{25E5C68E-9E69-870A-D8FD-41606F7E1D85}"/>
              </a:ext>
            </a:extLst>
          </p:cNvPr>
          <p:cNvSpPr txBox="1">
            <a:spLocks/>
          </p:cNvSpPr>
          <p:nvPr/>
        </p:nvSpPr>
        <p:spPr>
          <a:xfrm>
            <a:off x="352810" y="2973691"/>
            <a:ext cx="10462835" cy="1621063"/>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a:r>
              <a:rPr lang="en-NL" altLang="zh-CN" sz="4800" dirty="0">
                <a:solidFill>
                  <a:schemeClr val="bg1"/>
                </a:solidFill>
              </a:rPr>
              <a:t>Expe</a:t>
            </a:r>
            <a:r>
              <a:rPr lang="en-US" altLang="zh-CN" sz="4800" dirty="0" err="1">
                <a:solidFill>
                  <a:schemeClr val="bg1"/>
                </a:solidFill>
              </a:rPr>
              <a:t>riments</a:t>
            </a:r>
            <a:r>
              <a:rPr lang="zh-CN" altLang="en-US" sz="4800" dirty="0">
                <a:solidFill>
                  <a:schemeClr val="bg1"/>
                </a:solidFill>
              </a:rPr>
              <a:t> </a:t>
            </a:r>
            <a:r>
              <a:rPr lang="en-US" altLang="zh-CN" sz="4800" dirty="0">
                <a:solidFill>
                  <a:schemeClr val="bg1"/>
                </a:solidFill>
              </a:rPr>
              <a:t>&amp;</a:t>
            </a:r>
            <a:r>
              <a:rPr lang="zh-CN" altLang="en-US" sz="4800" dirty="0">
                <a:solidFill>
                  <a:schemeClr val="bg1"/>
                </a:solidFill>
              </a:rPr>
              <a:t> </a:t>
            </a:r>
            <a:r>
              <a:rPr lang="en-US" altLang="zh-CN" sz="4800" dirty="0">
                <a:solidFill>
                  <a:schemeClr val="bg1"/>
                </a:solidFill>
              </a:rPr>
              <a:t>Results</a:t>
            </a:r>
            <a:endParaRPr lang="nl-NL" sz="4800" dirty="0">
              <a:solidFill>
                <a:schemeClr val="bg1"/>
              </a:solidFill>
            </a:endParaRPr>
          </a:p>
        </p:txBody>
      </p:sp>
    </p:spTree>
    <p:extLst>
      <p:ext uri="{BB962C8B-B14F-4D97-AF65-F5344CB8AC3E}">
        <p14:creationId xmlns:p14="http://schemas.microsoft.com/office/powerpoint/2010/main" val="419212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62</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p:txBody>
          <a:bodyPr>
            <a:normAutofit/>
          </a:bodyPr>
          <a:lstStyle/>
          <a:p>
            <a:r>
              <a:rPr lang="en-US" altLang="zh-CN" dirty="0"/>
              <a:t>Datasets</a:t>
            </a:r>
            <a:r>
              <a:rPr lang="zh-CN" altLang="en-US" dirty="0"/>
              <a:t> </a:t>
            </a:r>
            <a:r>
              <a:rPr lang="en-US" altLang="zh-CN" dirty="0"/>
              <a:t>&amp;</a:t>
            </a:r>
            <a:r>
              <a:rPr lang="zh-CN" altLang="en-US" dirty="0"/>
              <a:t> </a:t>
            </a:r>
            <a:r>
              <a:rPr lang="en-US" altLang="zh-CN" dirty="0"/>
              <a:t>Baselines</a:t>
            </a:r>
            <a:endParaRPr lang="en-NL" dirty="0"/>
          </a:p>
        </p:txBody>
      </p:sp>
      <p:pic>
        <p:nvPicPr>
          <p:cNvPr id="2" name="Picture 1">
            <a:extLst>
              <a:ext uri="{FF2B5EF4-FFF2-40B4-BE49-F238E27FC236}">
                <a16:creationId xmlns:a16="http://schemas.microsoft.com/office/drawing/2014/main" id="{2FFB6425-3381-EDE1-D359-0899A778AD1A}"/>
              </a:ext>
            </a:extLst>
          </p:cNvPr>
          <p:cNvPicPr>
            <a:picLocks noChangeAspect="1"/>
          </p:cNvPicPr>
          <p:nvPr/>
        </p:nvPicPr>
        <p:blipFill>
          <a:blip r:embed="rId2"/>
          <a:stretch>
            <a:fillRect/>
          </a:stretch>
        </p:blipFill>
        <p:spPr>
          <a:xfrm>
            <a:off x="2356372" y="1364560"/>
            <a:ext cx="6787628" cy="2064440"/>
          </a:xfrm>
          <a:prstGeom prst="rect">
            <a:avLst/>
          </a:prstGeom>
        </p:spPr>
      </p:pic>
      <p:sp>
        <p:nvSpPr>
          <p:cNvPr id="3" name="TextBox 2">
            <a:extLst>
              <a:ext uri="{FF2B5EF4-FFF2-40B4-BE49-F238E27FC236}">
                <a16:creationId xmlns:a16="http://schemas.microsoft.com/office/drawing/2014/main" id="{4BE3662D-66F5-5B61-292E-3C3433033004}"/>
              </a:ext>
            </a:extLst>
          </p:cNvPr>
          <p:cNvSpPr txBox="1"/>
          <p:nvPr/>
        </p:nvSpPr>
        <p:spPr>
          <a:xfrm>
            <a:off x="1918010" y="3624146"/>
            <a:ext cx="907709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Binarization:</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all</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ratings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are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regarded</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relevant;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FM</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as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the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lang="en-US" altLang="zh-CN" dirty="0"/>
              <a:t>model</a:t>
            </a:r>
            <a:r>
              <a:rPr lang="zh-CN" altLang="en-US" dirty="0"/>
              <a:t> </a:t>
            </a:r>
            <a:r>
              <a:rPr lang="en-US" altLang="zh-CN" dirty="0"/>
              <a:t>to</a:t>
            </a:r>
            <a:r>
              <a:rPr lang="zh-CN" altLang="en-US" dirty="0"/>
              <a:t> </a:t>
            </a:r>
            <a:r>
              <a:rPr lang="en-US" altLang="zh-CN" dirty="0"/>
              <a:t>get</a:t>
            </a:r>
            <a:r>
              <a:rPr lang="zh-CN" altLang="en-US" dirty="0"/>
              <a:t> </a:t>
            </a:r>
            <a:r>
              <a:rPr lang="en-US" altLang="zh-CN" dirty="0"/>
              <a:t>m</a:t>
            </a:r>
            <a:r>
              <a:rPr lang="en-US" altLang="zh-CN" baseline="-25000" dirty="0"/>
              <a:t>u</a:t>
            </a:r>
            <a:r>
              <a:rPr lang="en-US" altLang="zh-CN"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1800" b="0" i="0" u="none" strike="noStrike" cap="none" spc="0" normalizeH="0" baseline="0" dirty="0" err="1">
                <a:ln>
                  <a:noFill/>
                </a:ln>
                <a:solidFill>
                  <a:srgbClr val="000000"/>
                </a:solidFill>
                <a:effectLst/>
                <a:uFillTx/>
                <a:latin typeface="Arial"/>
                <a:ea typeface="Arial"/>
                <a:cs typeface="Arial"/>
                <a:sym typeface="Arial"/>
              </a:rPr>
              <a:t>nDCG</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as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the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metric</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to</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measure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lang="en-US" altLang="zh-CN" dirty="0"/>
              <a:t>m</a:t>
            </a:r>
            <a:r>
              <a:rPr lang="en-US" altLang="zh-CN" baseline="-25000" dirty="0"/>
              <a:t>u</a:t>
            </a:r>
            <a:r>
              <a:rPr lang="en-US" altLang="zh-CN"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dirty="0"/>
              <a:t>Always</a:t>
            </a:r>
            <a:r>
              <a:rPr lang="zh-CN" altLang="en-US" dirty="0"/>
              <a:t> </a:t>
            </a:r>
            <a:r>
              <a:rPr lang="en-US" altLang="zh-CN" dirty="0"/>
              <a:t>with</a:t>
            </a:r>
            <a:r>
              <a:rPr lang="zh-CN" altLang="en-US" dirty="0"/>
              <a:t> </a:t>
            </a:r>
            <a:r>
              <a:rPr lang="en-US" altLang="zh-CN" dirty="0"/>
              <a:t>at</a:t>
            </a:r>
            <a:r>
              <a:rPr lang="zh-CN" altLang="en-US" dirty="0"/>
              <a:t> </a:t>
            </a:r>
            <a:r>
              <a:rPr lang="en-US" altLang="zh-CN" dirty="0"/>
              <a:t>least</a:t>
            </a:r>
            <a:r>
              <a:rPr lang="zh-CN" altLang="en-US" dirty="0"/>
              <a:t> </a:t>
            </a:r>
            <a:r>
              <a:rPr lang="en-US" altLang="zh-CN" dirty="0"/>
              <a:t>5</a:t>
            </a:r>
            <a:r>
              <a:rPr lang="zh-CN" altLang="en-US" dirty="0"/>
              <a:t> </a:t>
            </a:r>
            <a:r>
              <a:rPr lang="en-US" altLang="zh-CN" dirty="0"/>
              <a:t>items</a:t>
            </a:r>
            <a:r>
              <a:rPr lang="zh-CN" altLang="en-US" dirty="0"/>
              <a:t> </a:t>
            </a:r>
            <a:r>
              <a:rPr lang="en-US" altLang="zh-CN" dirty="0"/>
              <a:t>per</a:t>
            </a:r>
            <a:r>
              <a:rPr lang="zh-CN" altLang="en-US" dirty="0"/>
              <a:t> </a:t>
            </a:r>
            <a:r>
              <a:rPr lang="en-US" altLang="zh-CN" dirty="0"/>
              <a:t>user</a:t>
            </a:r>
            <a:r>
              <a:rPr lang="zh-CN" altLang="en-US" dirty="0"/>
              <a:t> </a:t>
            </a:r>
            <a:r>
              <a:rPr lang="en-US" altLang="zh-CN" dirty="0"/>
              <a:t>for</a:t>
            </a:r>
            <a:r>
              <a:rPr lang="zh-CN" altLang="en-US" dirty="0"/>
              <a:t> </a:t>
            </a:r>
            <a:r>
              <a:rPr lang="en-US" altLang="zh-CN" dirty="0"/>
              <a:t>train/</a:t>
            </a:r>
            <a:r>
              <a:rPr lang="en-US" altLang="zh-CN" dirty="0" err="1"/>
              <a:t>val</a:t>
            </a:r>
            <a:r>
              <a:rPr lang="en-US" altLang="zh-CN" dirty="0"/>
              <a:t>/test.</a:t>
            </a:r>
            <a:r>
              <a:rPr lang="zh-CN" altLang="en-US" dirty="0"/>
              <a:t> </a:t>
            </a:r>
            <a:r>
              <a:rPr lang="en-US" altLang="zh-CN" dirty="0"/>
              <a:t>Datasets</a:t>
            </a:r>
            <a:r>
              <a:rPr lang="zh-CN" altLang="en-US" dirty="0"/>
              <a:t> </a:t>
            </a:r>
            <a:r>
              <a:rPr lang="en-US" altLang="zh-CN" dirty="0"/>
              <a:t>are</a:t>
            </a:r>
            <a:r>
              <a:rPr lang="zh-CN" altLang="en-US" dirty="0"/>
              <a:t> </a:t>
            </a:r>
            <a:r>
              <a:rPr lang="en-US" altLang="zh-CN" dirty="0"/>
              <a:t>evenly</a:t>
            </a:r>
            <a:r>
              <a:rPr lang="zh-CN" altLang="en-US" dirty="0"/>
              <a:t> </a:t>
            </a:r>
            <a:r>
              <a:rPr lang="en-US" altLang="zh-CN" dirty="0"/>
              <a:t>split;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Baselines: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chemeClr val="accent1"/>
                </a:solidFill>
                <a:effectLst/>
                <a:uFillTx/>
                <a:latin typeface="Arial"/>
                <a:ea typeface="Arial"/>
                <a:cs typeface="Arial"/>
                <a:sym typeface="Arial"/>
              </a:rPr>
              <a:t>FM</a:t>
            </a:r>
            <a:r>
              <a:rPr lang="zh-CN" altLang="en-US" dirty="0"/>
              <a:t> </a:t>
            </a:r>
            <a:r>
              <a:rPr lang="en-US" altLang="zh-CN" dirty="0"/>
              <a:t>and</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one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lang="en-US" altLang="zh-CN" dirty="0"/>
              <a:t>of</a:t>
            </a:r>
            <a:r>
              <a:rPr lang="zh-CN" altLang="en-US" dirty="0"/>
              <a:t> </a:t>
            </a:r>
            <a:r>
              <a:rPr lang="en-US" altLang="zh-CN" dirty="0"/>
              <a:t>the</a:t>
            </a:r>
            <a:r>
              <a:rPr lang="zh-CN" altLang="en-US" dirty="0"/>
              <a:t> </a:t>
            </a:r>
            <a:r>
              <a:rPr lang="en-US" altLang="zh-CN" dirty="0"/>
              <a:t>four</a:t>
            </a:r>
            <a:r>
              <a:rPr lang="zh-CN" altLang="en-US" dirty="0"/>
              <a:t> </a:t>
            </a:r>
            <a:r>
              <a:rPr lang="en-US" altLang="zh-CN" dirty="0"/>
              <a:t>model-agnostic</a:t>
            </a:r>
            <a:r>
              <a:rPr lang="zh-CN" altLang="en-US" dirty="0"/>
              <a:t> </a:t>
            </a:r>
            <a:r>
              <a:rPr lang="en-US" altLang="zh-CN" dirty="0"/>
              <a:t>strategies</a:t>
            </a:r>
            <a:r>
              <a:rPr lang="zh-CN" altLang="en-US" dirty="0"/>
              <a:t> </a:t>
            </a:r>
            <a:r>
              <a:rPr lang="en-US" altLang="zh-CN" dirty="0"/>
              <a:t>(</a:t>
            </a:r>
            <a:r>
              <a:rPr lang="en-US" altLang="zh-CN" dirty="0">
                <a:solidFill>
                  <a:schemeClr val="accent1"/>
                </a:solidFill>
              </a:rPr>
              <a:t>Sim</a:t>
            </a:r>
            <a:r>
              <a:rPr lang="en-US" altLang="zh-CN" dirty="0"/>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1800" b="0" i="0" u="none" strike="noStrike" cap="none" spc="0" normalizeH="0" baseline="0" dirty="0">
                <a:ln>
                  <a:noFill/>
                </a:ln>
                <a:solidFill>
                  <a:srgbClr val="000000"/>
                </a:solidFill>
                <a:effectLst/>
                <a:uFillTx/>
                <a:latin typeface="Arial"/>
                <a:ea typeface="Arial"/>
                <a:cs typeface="Arial"/>
                <a:sym typeface="Arial"/>
              </a:rPr>
              <a:t>Measure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the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recommendation</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performance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in</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5</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buckets,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as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per</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the</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chemeClr val="accent1"/>
                </a:solidFill>
                <a:effectLst/>
                <a:uFillTx/>
                <a:latin typeface="Arial"/>
                <a:ea typeface="Arial"/>
                <a:cs typeface="Arial"/>
                <a:sym typeface="Arial"/>
              </a:rPr>
              <a:t>Sim</a:t>
            </a:r>
            <a:r>
              <a:rPr kumimoji="0" lang="zh-CN" altLang="en-US" sz="1800" b="0" i="0" u="none" strike="noStrike" cap="none" spc="0" normalizeH="0" baseline="0" dirty="0">
                <a:ln>
                  <a:noFill/>
                </a:ln>
                <a:solidFill>
                  <a:schemeClr val="accent1"/>
                </a:solidFill>
                <a:effectLst/>
                <a:uFillTx/>
                <a:latin typeface="Arial"/>
                <a:ea typeface="Arial"/>
                <a:cs typeface="Arial"/>
                <a:sym typeface="Arial"/>
              </a:rPr>
              <a:t> </a:t>
            </a:r>
            <a:r>
              <a:rPr lang="en-US" altLang="zh-CN" dirty="0">
                <a:solidFill>
                  <a:schemeClr val="tx1"/>
                </a:solidFill>
              </a:rPr>
              <a:t>or</a:t>
            </a:r>
            <a:r>
              <a:rPr lang="zh-CN" altLang="en-US" dirty="0">
                <a:solidFill>
                  <a:schemeClr val="tx1"/>
                </a:solidFill>
              </a:rPr>
              <a:t> </a:t>
            </a:r>
            <a:r>
              <a:rPr lang="en-US" altLang="zh-CN" dirty="0" err="1"/>
              <a:t>nDCG</a:t>
            </a:r>
            <a:r>
              <a:rPr lang="zh-CN" altLang="en-US" dirty="0"/>
              <a:t> </a:t>
            </a:r>
            <a:r>
              <a:rPr lang="en-US" altLang="zh-CN" dirty="0"/>
              <a:t>(</a:t>
            </a:r>
            <a:r>
              <a:rPr lang="en-US" altLang="zh-CN" dirty="0">
                <a:solidFill>
                  <a:schemeClr val="accent1"/>
                </a:solidFill>
              </a:rPr>
              <a:t>Util</a:t>
            </a:r>
            <a:r>
              <a:rPr lang="en-US" altLang="zh-CN" dirty="0"/>
              <a:t>)</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scores</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kumimoji="0" lang="en-US" altLang="zh-CN" sz="1800" b="0" i="0" u="none" strike="noStrike" cap="none" spc="0" normalizeH="0" baseline="0" dirty="0">
                <a:ln>
                  <a:noFill/>
                </a:ln>
                <a:solidFill>
                  <a:srgbClr val="000000"/>
                </a:solidFill>
                <a:effectLst/>
                <a:uFillTx/>
                <a:latin typeface="Arial"/>
                <a:ea typeface="Arial"/>
                <a:cs typeface="Arial"/>
                <a:sym typeface="Arial"/>
              </a:rPr>
              <a:t>on</a:t>
            </a:r>
            <a:r>
              <a:rPr kumimoji="0" lang="zh-CN" altLang="en-US" sz="1800" b="0" i="0" u="none" strike="noStrike" cap="none" spc="0" normalizeH="0" baseline="0" dirty="0">
                <a:ln>
                  <a:noFill/>
                </a:ln>
                <a:solidFill>
                  <a:srgbClr val="000000"/>
                </a:solidFill>
                <a:effectLst/>
                <a:uFillTx/>
                <a:latin typeface="Arial"/>
                <a:ea typeface="Arial"/>
                <a:cs typeface="Arial"/>
                <a:sym typeface="Arial"/>
              </a:rPr>
              <a:t> </a:t>
            </a:r>
            <a:r>
              <a:rPr lang="en-US" altLang="zh-CN" dirty="0"/>
              <a:t>vanilla</a:t>
            </a:r>
            <a:r>
              <a:rPr lang="zh-CN" altLang="en-US" dirty="0"/>
              <a:t> </a:t>
            </a:r>
            <a:r>
              <a:rPr lang="en-US" altLang="zh-CN" dirty="0"/>
              <a:t>FM</a:t>
            </a:r>
            <a:r>
              <a:rPr lang="zh-CN" altLang="en-US" dirty="0"/>
              <a:t> </a:t>
            </a:r>
            <a:r>
              <a:rPr lang="en-US" altLang="zh-CN" dirty="0"/>
              <a:t>models.</a:t>
            </a:r>
            <a:r>
              <a:rPr lang="zh-CN" altLang="en-US" dirty="0"/>
              <a:t> </a:t>
            </a:r>
            <a:r>
              <a:rPr lang="en-US" altLang="zh-CN" dirty="0"/>
              <a:t>Lowest</a:t>
            </a:r>
            <a:r>
              <a:rPr lang="zh-CN" altLang="en-US" dirty="0"/>
              <a:t> </a:t>
            </a:r>
            <a:r>
              <a:rPr lang="en-US" altLang="zh-CN" dirty="0" err="1"/>
              <a:t>nDCG</a:t>
            </a:r>
            <a:r>
              <a:rPr lang="zh-CN" altLang="en-US" dirty="0"/>
              <a:t> </a:t>
            </a:r>
            <a:r>
              <a:rPr lang="en-US" altLang="zh-CN" dirty="0"/>
              <a:t>scores</a:t>
            </a:r>
            <a:r>
              <a:rPr lang="zh-CN" altLang="en-US" dirty="0"/>
              <a:t> </a:t>
            </a:r>
            <a:r>
              <a:rPr lang="en-US" altLang="zh-CN" dirty="0"/>
              <a:t>are</a:t>
            </a:r>
            <a:r>
              <a:rPr lang="zh-CN" altLang="en-US" dirty="0"/>
              <a:t> </a:t>
            </a:r>
            <a:r>
              <a:rPr lang="en-US" altLang="zh-CN" dirty="0"/>
              <a:t>interpreted</a:t>
            </a:r>
            <a:r>
              <a:rPr lang="zh-CN" altLang="en-US" dirty="0"/>
              <a:t> </a:t>
            </a:r>
            <a:r>
              <a:rPr lang="en-US" altLang="zh-CN" dirty="0"/>
              <a:t>as</a:t>
            </a:r>
            <a:r>
              <a:rPr lang="zh-CN" altLang="en-US" dirty="0"/>
              <a:t> </a:t>
            </a:r>
            <a:r>
              <a:rPr lang="en-US" altLang="zh-CN" dirty="0"/>
              <a:t>least</a:t>
            </a:r>
            <a:r>
              <a:rPr lang="zh-CN" altLang="en-US" dirty="0"/>
              <a:t> </a:t>
            </a:r>
            <a:r>
              <a:rPr lang="en-US" altLang="zh-CN" dirty="0"/>
              <a:t>mainstream,</a:t>
            </a:r>
            <a:r>
              <a:rPr lang="zh-CN" altLang="en-US" dirty="0"/>
              <a:t> </a:t>
            </a:r>
            <a:r>
              <a:rPr lang="en-US" altLang="zh-CN" dirty="0"/>
              <a:t>and</a:t>
            </a:r>
            <a:r>
              <a:rPr lang="zh-CN" altLang="en-US" dirty="0"/>
              <a:t> </a:t>
            </a:r>
            <a:r>
              <a:rPr lang="en-US" altLang="zh-CN" dirty="0"/>
              <a:t>higher</a:t>
            </a:r>
            <a:r>
              <a:rPr lang="zh-CN" altLang="en-US" dirty="0"/>
              <a:t> </a:t>
            </a:r>
            <a:r>
              <a:rPr lang="en-US" altLang="zh-CN" dirty="0" err="1"/>
              <a:t>nDCG</a:t>
            </a:r>
            <a:r>
              <a:rPr lang="zh-CN" altLang="en-US" dirty="0"/>
              <a:t> </a:t>
            </a:r>
            <a:r>
              <a:rPr lang="en-US" altLang="zh-CN" dirty="0"/>
              <a:t>scores</a:t>
            </a:r>
            <a:r>
              <a:rPr lang="zh-CN" altLang="en-US" dirty="0"/>
              <a:t> </a:t>
            </a:r>
            <a:r>
              <a:rPr lang="en-US" altLang="zh-CN" dirty="0"/>
              <a:t>mean</a:t>
            </a:r>
            <a:r>
              <a:rPr lang="zh-CN" altLang="en-US" dirty="0"/>
              <a:t> </a:t>
            </a:r>
            <a:r>
              <a:rPr lang="en-US" altLang="zh-CN" dirty="0"/>
              <a:t>more</a:t>
            </a:r>
            <a:r>
              <a:rPr lang="zh-CN" altLang="en-US" dirty="0"/>
              <a:t> </a:t>
            </a:r>
            <a:r>
              <a:rPr lang="en-US" altLang="zh-CN" dirty="0"/>
              <a:t>mainstream.</a:t>
            </a: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1018717767"/>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63</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a:xfrm>
            <a:off x="605822" y="719196"/>
            <a:ext cx="10775071" cy="490401"/>
          </a:xfrm>
        </p:spPr>
        <p:txBody>
          <a:bodyPr>
            <a:normAutofit/>
          </a:bodyPr>
          <a:lstStyle/>
          <a:p>
            <a:r>
              <a:rPr lang="en-US" altLang="zh-CN" dirty="0"/>
              <a:t>Effectiveness</a:t>
            </a:r>
            <a:r>
              <a:rPr lang="zh-CN" altLang="en-US" dirty="0"/>
              <a:t> </a:t>
            </a:r>
            <a:r>
              <a:rPr lang="en-US" altLang="zh-CN" dirty="0"/>
              <a:t>of</a:t>
            </a:r>
            <a:r>
              <a:rPr lang="zh-CN" altLang="en-US" dirty="0"/>
              <a:t> </a:t>
            </a:r>
            <a:r>
              <a:rPr lang="en-US" altLang="zh-CN" dirty="0"/>
              <a:t>Accuracy</a:t>
            </a:r>
            <a:r>
              <a:rPr lang="zh-CN" altLang="en-US" dirty="0"/>
              <a:t> </a:t>
            </a:r>
            <a:r>
              <a:rPr lang="en-US" altLang="zh-CN" dirty="0"/>
              <a:t>as</a:t>
            </a:r>
            <a:r>
              <a:rPr lang="zh-CN" altLang="en-US" dirty="0"/>
              <a:t> </a:t>
            </a:r>
            <a:r>
              <a:rPr lang="en-US" altLang="zh-CN" dirty="0"/>
              <a:t>Mainstreamness</a:t>
            </a:r>
            <a:r>
              <a:rPr lang="zh-CN" altLang="en-US" dirty="0"/>
              <a:t> </a:t>
            </a:r>
            <a:r>
              <a:rPr lang="en-US" altLang="zh-CN" dirty="0"/>
              <a:t>Proxy</a:t>
            </a:r>
            <a:endParaRPr lang="en-NL" dirty="0"/>
          </a:p>
        </p:txBody>
      </p:sp>
      <p:pic>
        <p:nvPicPr>
          <p:cNvPr id="9" name="Picture 8">
            <a:extLst>
              <a:ext uri="{FF2B5EF4-FFF2-40B4-BE49-F238E27FC236}">
                <a16:creationId xmlns:a16="http://schemas.microsoft.com/office/drawing/2014/main" id="{2E2D0253-CA2C-B6E4-1549-57B5B5B5A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36" y="1876841"/>
            <a:ext cx="11280165" cy="3459046"/>
          </a:xfrm>
          <a:prstGeom prst="rect">
            <a:avLst/>
          </a:prstGeom>
        </p:spPr>
      </p:pic>
    </p:spTree>
    <p:extLst>
      <p:ext uri="{BB962C8B-B14F-4D97-AF65-F5344CB8AC3E}">
        <p14:creationId xmlns:p14="http://schemas.microsoft.com/office/powerpoint/2010/main" val="175594574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43CC1E-BE93-C7A9-7778-AFAA612EB4AC}"/>
              </a:ext>
            </a:extLst>
          </p:cNvPr>
          <p:cNvSpPr>
            <a:spLocks noGrp="1"/>
          </p:cNvSpPr>
          <p:nvPr>
            <p:ph type="sldNum" sz="quarter" idx="2"/>
          </p:nvPr>
        </p:nvSpPr>
        <p:spPr/>
        <p:txBody>
          <a:bodyPr/>
          <a:lstStyle/>
          <a:p>
            <a:fld id="{86CB4B4D-7CA3-9044-876B-883B54F8677D}" type="slidenum">
              <a:rPr lang="en-NL" smtClean="0"/>
              <a:t>64</a:t>
            </a:fld>
            <a:endParaRPr lang="en-NL"/>
          </a:p>
        </p:txBody>
      </p:sp>
      <p:sp>
        <p:nvSpPr>
          <p:cNvPr id="4" name="Title 3">
            <a:extLst>
              <a:ext uri="{FF2B5EF4-FFF2-40B4-BE49-F238E27FC236}">
                <a16:creationId xmlns:a16="http://schemas.microsoft.com/office/drawing/2014/main" id="{95B51498-EA2D-3721-B8DD-AAF619D9FDEF}"/>
              </a:ext>
            </a:extLst>
          </p:cNvPr>
          <p:cNvSpPr>
            <a:spLocks noGrp="1"/>
          </p:cNvSpPr>
          <p:nvPr>
            <p:ph type="title"/>
          </p:nvPr>
        </p:nvSpPr>
        <p:spPr>
          <a:xfrm>
            <a:off x="605822" y="719196"/>
            <a:ext cx="10775071" cy="490401"/>
          </a:xfrm>
        </p:spPr>
        <p:txBody>
          <a:bodyPr>
            <a:normAutofit/>
          </a:bodyPr>
          <a:lstStyle/>
          <a:p>
            <a:r>
              <a:rPr lang="en-US" altLang="zh-CN" dirty="0"/>
              <a:t>Effect</a:t>
            </a:r>
            <a:r>
              <a:rPr lang="zh-CN" altLang="en-US" dirty="0"/>
              <a:t> </a:t>
            </a:r>
            <a:r>
              <a:rPr lang="en-US" altLang="zh-CN" dirty="0"/>
              <a:t>of</a:t>
            </a:r>
            <a:r>
              <a:rPr lang="zh-CN" altLang="en-US" dirty="0"/>
              <a:t> </a:t>
            </a:r>
            <a:r>
              <a:rPr lang="en-US" altLang="zh-CN" dirty="0"/>
              <a:t>Bias</a:t>
            </a:r>
            <a:r>
              <a:rPr lang="zh-CN" altLang="en-US" dirty="0"/>
              <a:t> </a:t>
            </a:r>
            <a:r>
              <a:rPr lang="en-US" altLang="zh-CN" dirty="0"/>
              <a:t>Mitigation:</a:t>
            </a:r>
            <a:r>
              <a:rPr lang="zh-CN" altLang="en-US" dirty="0"/>
              <a:t> </a:t>
            </a:r>
            <a:r>
              <a:rPr lang="en-US" altLang="zh-CN" dirty="0"/>
              <a:t>Split</a:t>
            </a:r>
            <a:r>
              <a:rPr lang="zh-CN" altLang="en-US" dirty="0"/>
              <a:t> </a:t>
            </a:r>
            <a:r>
              <a:rPr lang="en-US" altLang="zh-CN" dirty="0"/>
              <a:t>by</a:t>
            </a:r>
            <a:r>
              <a:rPr lang="zh-CN" altLang="en-US" dirty="0"/>
              <a:t> </a:t>
            </a:r>
            <a:r>
              <a:rPr lang="en-US" altLang="zh-CN" dirty="0"/>
              <a:t>User</a:t>
            </a:r>
            <a:r>
              <a:rPr lang="zh-CN" altLang="en-US" dirty="0"/>
              <a:t> </a:t>
            </a:r>
            <a:r>
              <a:rPr lang="en-US" altLang="zh-CN" dirty="0"/>
              <a:t>Accuracy</a:t>
            </a:r>
            <a:r>
              <a:rPr lang="zh-CN" altLang="en-US" dirty="0"/>
              <a:t> </a:t>
            </a:r>
            <a:r>
              <a:rPr lang="en-US" altLang="zh-CN" dirty="0"/>
              <a:t>(Util)</a:t>
            </a:r>
            <a:r>
              <a:rPr lang="zh-CN" altLang="en-US" dirty="0"/>
              <a:t> </a:t>
            </a:r>
            <a:endParaRPr lang="en-NL" dirty="0"/>
          </a:p>
        </p:txBody>
      </p:sp>
      <p:pic>
        <p:nvPicPr>
          <p:cNvPr id="2" name="Picture 1">
            <a:extLst>
              <a:ext uri="{FF2B5EF4-FFF2-40B4-BE49-F238E27FC236}">
                <a16:creationId xmlns:a16="http://schemas.microsoft.com/office/drawing/2014/main" id="{76BEFECA-7E17-A3E9-AC45-079E8500E17F}"/>
              </a:ext>
            </a:extLst>
          </p:cNvPr>
          <p:cNvPicPr>
            <a:picLocks noChangeAspect="1"/>
          </p:cNvPicPr>
          <p:nvPr/>
        </p:nvPicPr>
        <p:blipFill>
          <a:blip r:embed="rId2"/>
          <a:stretch>
            <a:fillRect/>
          </a:stretch>
        </p:blipFill>
        <p:spPr>
          <a:xfrm>
            <a:off x="268555" y="1820049"/>
            <a:ext cx="11112338" cy="2863463"/>
          </a:xfrm>
          <a:prstGeom prst="rect">
            <a:avLst/>
          </a:prstGeom>
        </p:spPr>
      </p:pic>
    </p:spTree>
    <p:extLst>
      <p:ext uri="{BB962C8B-B14F-4D97-AF65-F5344CB8AC3E}">
        <p14:creationId xmlns:p14="http://schemas.microsoft.com/office/powerpoint/2010/main" val="79485970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t> </a:t>
            </a:r>
          </a:p>
        </p:txBody>
      </p:sp>
      <p:sp>
        <p:nvSpPr>
          <p:cNvPr id="3246" name="Titel 25"/>
          <p:cNvSpPr txBox="1">
            <a:spLocks noGrp="1"/>
          </p:cNvSpPr>
          <p:nvPr>
            <p:ph type="title"/>
          </p:nvPr>
        </p:nvSpPr>
        <p:spPr>
          <a:xfrm>
            <a:off x="698500" y="741499"/>
            <a:ext cx="3416300" cy="490401"/>
          </a:xfrm>
          <a:prstGeom prst="rect">
            <a:avLst/>
          </a:prstGeom>
        </p:spPr>
        <p:txBody>
          <a:bodyPr>
            <a:normAutofit fontScale="90000"/>
          </a:bodyPr>
          <a:lstStyle>
            <a:lvl1pPr defTabSz="850391">
              <a:tabLst>
                <a:tab pos="1155700" algn="l"/>
              </a:tabLst>
              <a:defRPr sz="2976"/>
            </a:lvl1pPr>
          </a:lstStyle>
          <a:p>
            <a:r>
              <a:rPr lang="en-US" altLang="zh-CN" dirty="0"/>
              <a:t>Effect</a:t>
            </a:r>
            <a:r>
              <a:rPr lang="zh-CN" altLang="en-US" dirty="0"/>
              <a:t> </a:t>
            </a:r>
            <a:r>
              <a:rPr lang="en-US" altLang="zh-CN" dirty="0"/>
              <a:t>of</a:t>
            </a:r>
            <a:r>
              <a:rPr lang="zh-CN" altLang="en-US" dirty="0"/>
              <a:t> </a:t>
            </a:r>
            <a:r>
              <a:rPr lang="en-US" altLang="zh-CN" dirty="0"/>
              <a:t>Bias</a:t>
            </a:r>
            <a:r>
              <a:rPr lang="zh-CN" altLang="en-US" dirty="0"/>
              <a:t> </a:t>
            </a:r>
            <a:r>
              <a:rPr lang="en-US" altLang="zh-CN" dirty="0"/>
              <a:t>Mitigation:</a:t>
            </a:r>
            <a:r>
              <a:rPr lang="zh-CN" altLang="en-US" dirty="0"/>
              <a:t> </a:t>
            </a:r>
            <a:r>
              <a:rPr lang="en-US" altLang="zh-CN" dirty="0"/>
              <a:t>Split</a:t>
            </a:r>
            <a:r>
              <a:rPr lang="zh-CN" altLang="en-US" dirty="0"/>
              <a:t> </a:t>
            </a:r>
            <a:r>
              <a:rPr lang="en-US" altLang="zh-CN" dirty="0"/>
              <a:t>by</a:t>
            </a:r>
            <a:r>
              <a:rPr lang="zh-CN" altLang="en-US" dirty="0"/>
              <a:t> </a:t>
            </a:r>
            <a:r>
              <a:rPr lang="en-US" altLang="zh-CN" dirty="0"/>
              <a:t>User</a:t>
            </a:r>
            <a:r>
              <a:rPr lang="zh-CN" altLang="en-US" dirty="0"/>
              <a:t> </a:t>
            </a:r>
            <a:r>
              <a:rPr lang="en-US" altLang="zh-CN" dirty="0"/>
              <a:t>Accuracy</a:t>
            </a:r>
            <a:r>
              <a:rPr lang="zh-CN" altLang="en-US" dirty="0"/>
              <a:t> </a:t>
            </a:r>
            <a:r>
              <a:rPr lang="en-US" altLang="zh-CN" dirty="0"/>
              <a:t>(Util)</a:t>
            </a:r>
            <a:r>
              <a:rPr lang="zh-CN" altLang="en-US" dirty="0"/>
              <a:t> </a:t>
            </a:r>
            <a:br>
              <a:rPr lang="en-NL" dirty="0"/>
            </a:br>
            <a:endParaRPr dirty="0"/>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 </a:t>
            </a:r>
          </a:p>
        </p:txBody>
      </p:sp>
      <p:sp>
        <p:nvSpPr>
          <p:cNvPr id="3" name="Slide Number Placeholder 2">
            <a:extLst>
              <a:ext uri="{FF2B5EF4-FFF2-40B4-BE49-F238E27FC236}">
                <a16:creationId xmlns:a16="http://schemas.microsoft.com/office/drawing/2014/main" id="{EB295B61-7BF8-734A-4AC0-2C4A97CF5D67}"/>
              </a:ext>
            </a:extLst>
          </p:cNvPr>
          <p:cNvSpPr>
            <a:spLocks noGrp="1"/>
          </p:cNvSpPr>
          <p:nvPr>
            <p:ph type="sldNum" sz="quarter" idx="2"/>
          </p:nvPr>
        </p:nvSpPr>
        <p:spPr/>
        <p:txBody>
          <a:bodyPr/>
          <a:lstStyle/>
          <a:p>
            <a:fld id="{86CB4B4D-7CA3-9044-876B-883B54F8677D}" type="slidenum">
              <a:rPr lang="en-NL" smtClean="0"/>
              <a:t>65</a:t>
            </a:fld>
            <a:endParaRPr lang="en-NL"/>
          </a:p>
        </p:txBody>
      </p:sp>
      <p:pic>
        <p:nvPicPr>
          <p:cNvPr id="4" name="Picture 3">
            <a:extLst>
              <a:ext uri="{FF2B5EF4-FFF2-40B4-BE49-F238E27FC236}">
                <a16:creationId xmlns:a16="http://schemas.microsoft.com/office/drawing/2014/main" id="{058352EF-0C85-B87C-557A-6659D27D6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354" y="134023"/>
            <a:ext cx="5122363" cy="65899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jdelijke aanduiding voor tekst 14">
            <a:extLst>
              <a:ext uri="{FF2B5EF4-FFF2-40B4-BE49-F238E27FC236}">
                <a16:creationId xmlns:a16="http://schemas.microsoft.com/office/drawing/2014/main" id="{68E23B95-0427-4519-B3CF-686C9286D4F6}"/>
              </a:ext>
            </a:extLst>
          </p:cNvPr>
          <p:cNvSpPr>
            <a:spLocks noGrp="1"/>
          </p:cNvSpPr>
          <p:nvPr>
            <p:ph type="body" sz="quarter" idx="4294967295"/>
          </p:nvPr>
        </p:nvSpPr>
        <p:spPr>
          <a:xfrm>
            <a:off x="698498" y="6510371"/>
            <a:ext cx="1454913" cy="688793"/>
          </a:xfrm>
        </p:spPr>
        <p:txBody>
          <a:bodyPr/>
          <a:lstStyle/>
          <a:p>
            <a:r>
              <a:rPr lang="nl-NL" dirty="0"/>
              <a:t> </a:t>
            </a:r>
          </a:p>
        </p:txBody>
      </p:sp>
      <p:sp>
        <p:nvSpPr>
          <p:cNvPr id="3" name="Tijdelijke aanduiding voor tekst 2">
            <a:extLst>
              <a:ext uri="{FF2B5EF4-FFF2-40B4-BE49-F238E27FC236}">
                <a16:creationId xmlns:a16="http://schemas.microsoft.com/office/drawing/2014/main" id="{F05D4E6C-3BAA-4FB2-B07C-A512F5F85C21}"/>
              </a:ext>
            </a:extLst>
          </p:cNvPr>
          <p:cNvSpPr>
            <a:spLocks noGrp="1"/>
          </p:cNvSpPr>
          <p:nvPr>
            <p:ph type="body" sz="quarter" idx="14"/>
          </p:nvPr>
        </p:nvSpPr>
        <p:spPr>
          <a:xfrm>
            <a:off x="2" y="0"/>
            <a:ext cx="12191998" cy="6869608"/>
          </a:xfrm>
        </p:spPr>
        <p:txBody>
          <a:bodyPr/>
          <a:lstStyle/>
          <a:p>
            <a:r>
              <a:rPr lang="nl-NL" dirty="0"/>
              <a:t> </a:t>
            </a:r>
          </a:p>
        </p:txBody>
      </p:sp>
      <p:sp>
        <p:nvSpPr>
          <p:cNvPr id="7" name="Titel 54">
            <a:extLst>
              <a:ext uri="{FF2B5EF4-FFF2-40B4-BE49-F238E27FC236}">
                <a16:creationId xmlns:a16="http://schemas.microsoft.com/office/drawing/2014/main" id="{25E5C68E-9E69-870A-D8FD-41606F7E1D85}"/>
              </a:ext>
            </a:extLst>
          </p:cNvPr>
          <p:cNvSpPr txBox="1">
            <a:spLocks/>
          </p:cNvSpPr>
          <p:nvPr/>
        </p:nvSpPr>
        <p:spPr>
          <a:xfrm>
            <a:off x="698498" y="2839876"/>
            <a:ext cx="10462835" cy="1621063"/>
          </a:xfrm>
          <a:prstGeom prst="rect">
            <a:avLst/>
          </a:prstGeom>
        </p:spPr>
        <p:txBody>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a:r>
              <a:rPr lang="nl-NL" sz="4800" dirty="0" err="1">
                <a:solidFill>
                  <a:schemeClr val="bg1"/>
                </a:solidFill>
              </a:rPr>
              <a:t>Discussion</a:t>
            </a:r>
            <a:r>
              <a:rPr lang="en-US" altLang="zh-CN" sz="4800" dirty="0">
                <a:solidFill>
                  <a:schemeClr val="bg1"/>
                </a:solidFill>
              </a:rPr>
              <a:t>:</a:t>
            </a:r>
            <a:r>
              <a:rPr lang="zh-CN" altLang="en-US" sz="4800" dirty="0">
                <a:solidFill>
                  <a:schemeClr val="bg1"/>
                </a:solidFill>
              </a:rPr>
              <a:t> </a:t>
            </a:r>
            <a:r>
              <a:rPr lang="en-US" altLang="zh-CN" sz="4800" dirty="0">
                <a:solidFill>
                  <a:schemeClr val="bg1"/>
                </a:solidFill>
              </a:rPr>
              <a:t>Are</a:t>
            </a:r>
            <a:r>
              <a:rPr lang="zh-CN" altLang="en-US" sz="4800" dirty="0">
                <a:solidFill>
                  <a:schemeClr val="bg1"/>
                </a:solidFill>
              </a:rPr>
              <a:t> </a:t>
            </a:r>
            <a:r>
              <a:rPr lang="en-US" altLang="zh-CN" sz="4800" dirty="0">
                <a:solidFill>
                  <a:schemeClr val="bg1"/>
                </a:solidFill>
              </a:rPr>
              <a:t>the</a:t>
            </a:r>
            <a:r>
              <a:rPr lang="zh-CN" altLang="en-US" sz="4800" dirty="0">
                <a:solidFill>
                  <a:schemeClr val="bg1"/>
                </a:solidFill>
              </a:rPr>
              <a:t> </a:t>
            </a:r>
            <a:r>
              <a:rPr lang="en-US" altLang="zh-CN" sz="4800" dirty="0">
                <a:solidFill>
                  <a:schemeClr val="bg1"/>
                </a:solidFill>
              </a:rPr>
              <a:t>Results</a:t>
            </a:r>
            <a:r>
              <a:rPr lang="zh-CN" altLang="en-US" sz="4800" dirty="0">
                <a:solidFill>
                  <a:schemeClr val="bg1"/>
                </a:solidFill>
              </a:rPr>
              <a:t> </a:t>
            </a:r>
            <a:r>
              <a:rPr lang="en-US" altLang="zh-CN" sz="4800" dirty="0">
                <a:solidFill>
                  <a:schemeClr val="bg1"/>
                </a:solidFill>
              </a:rPr>
              <a:t>on</a:t>
            </a:r>
            <a:r>
              <a:rPr lang="zh-CN" altLang="en-US" sz="4800" dirty="0">
                <a:solidFill>
                  <a:schemeClr val="bg1"/>
                </a:solidFill>
              </a:rPr>
              <a:t> </a:t>
            </a:r>
            <a:r>
              <a:rPr lang="en-US" altLang="zh-CN" sz="4800" dirty="0">
                <a:solidFill>
                  <a:schemeClr val="bg1"/>
                </a:solidFill>
              </a:rPr>
              <a:t>the</a:t>
            </a:r>
            <a:r>
              <a:rPr lang="zh-CN" altLang="en-US" sz="4800" dirty="0">
                <a:solidFill>
                  <a:schemeClr val="bg1"/>
                </a:solidFill>
              </a:rPr>
              <a:t> </a:t>
            </a:r>
            <a:r>
              <a:rPr lang="en-US" altLang="zh-CN" sz="4800" dirty="0">
                <a:solidFill>
                  <a:schemeClr val="bg1"/>
                </a:solidFill>
              </a:rPr>
              <a:t>Individual</a:t>
            </a:r>
            <a:r>
              <a:rPr lang="zh-CN" altLang="en-US" sz="4800" dirty="0">
                <a:solidFill>
                  <a:schemeClr val="bg1"/>
                </a:solidFill>
              </a:rPr>
              <a:t> </a:t>
            </a:r>
            <a:r>
              <a:rPr lang="en-US" altLang="zh-CN" sz="4800" dirty="0">
                <a:solidFill>
                  <a:schemeClr val="bg1"/>
                </a:solidFill>
              </a:rPr>
              <a:t>User</a:t>
            </a:r>
            <a:r>
              <a:rPr lang="zh-CN" altLang="en-US" sz="4800" dirty="0">
                <a:solidFill>
                  <a:schemeClr val="bg1"/>
                </a:solidFill>
              </a:rPr>
              <a:t> </a:t>
            </a:r>
            <a:r>
              <a:rPr lang="en-US" altLang="zh-CN" sz="4800" dirty="0">
                <a:solidFill>
                  <a:schemeClr val="bg1"/>
                </a:solidFill>
              </a:rPr>
              <a:t>Level</a:t>
            </a:r>
            <a:r>
              <a:rPr lang="zh-CN" altLang="en-US" sz="4800" dirty="0">
                <a:solidFill>
                  <a:schemeClr val="bg1"/>
                </a:solidFill>
              </a:rPr>
              <a:t> </a:t>
            </a:r>
            <a:r>
              <a:rPr lang="en-US" altLang="zh-CN" sz="4800" dirty="0">
                <a:solidFill>
                  <a:schemeClr val="bg1"/>
                </a:solidFill>
              </a:rPr>
              <a:t>Reliable?</a:t>
            </a:r>
            <a:endParaRPr lang="nl-NL" sz="4800" dirty="0">
              <a:solidFill>
                <a:schemeClr val="bg1"/>
              </a:solidFill>
            </a:endParaRPr>
          </a:p>
        </p:txBody>
      </p:sp>
    </p:spTree>
    <p:extLst>
      <p:ext uri="{BB962C8B-B14F-4D97-AF65-F5344CB8AC3E}">
        <p14:creationId xmlns:p14="http://schemas.microsoft.com/office/powerpoint/2010/main" val="37184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5" name="Text Placeholder 32"/>
          <p:cNvSpPr txBox="1">
            <a:spLocks noGrp="1"/>
          </p:cNvSpPr>
          <p:nvPr>
            <p:ph type="body" sz="half" idx="1"/>
          </p:nvPr>
        </p:nvSpPr>
        <p:spPr>
          <a:xfrm>
            <a:off x="0" y="-1"/>
            <a:ext cx="4455885" cy="6858001"/>
          </a:xfrm>
          <a:prstGeom prst="rect">
            <a:avLst/>
          </a:prstGeom>
        </p:spPr>
        <p:txBody>
          <a:bodyPr/>
          <a:lstStyle>
            <a:lvl1pPr>
              <a:buClr>
                <a:schemeClr val="accent1"/>
              </a:buClr>
              <a:defRPr>
                <a:solidFill>
                  <a:srgbClr val="000000"/>
                </a:solidFill>
              </a:defRPr>
            </a:lvl1pPr>
          </a:lstStyle>
          <a:p>
            <a:r>
              <a:rPr dirty="0"/>
              <a:t> </a:t>
            </a:r>
          </a:p>
        </p:txBody>
      </p:sp>
      <p:sp>
        <p:nvSpPr>
          <p:cNvPr id="3246" name="Titel 25"/>
          <p:cNvSpPr txBox="1">
            <a:spLocks noGrp="1"/>
          </p:cNvSpPr>
          <p:nvPr>
            <p:ph type="title"/>
          </p:nvPr>
        </p:nvSpPr>
        <p:spPr>
          <a:xfrm>
            <a:off x="698500" y="741499"/>
            <a:ext cx="3416300" cy="490401"/>
          </a:xfrm>
          <a:prstGeom prst="rect">
            <a:avLst/>
          </a:prstGeom>
        </p:spPr>
        <p:txBody>
          <a:bodyPr>
            <a:normAutofit fontScale="90000"/>
          </a:bodyPr>
          <a:lstStyle>
            <a:lvl1pPr defTabSz="850391">
              <a:tabLst>
                <a:tab pos="1155700" algn="l"/>
              </a:tabLst>
              <a:defRPr sz="2976"/>
            </a:lvl1pPr>
          </a:lstStyle>
          <a:p>
            <a:r>
              <a:rPr lang="en-US" altLang="zh-CN" dirty="0"/>
              <a:t>Data</a:t>
            </a:r>
            <a:r>
              <a:rPr lang="zh-CN" altLang="en-US" dirty="0"/>
              <a:t> </a:t>
            </a:r>
            <a:r>
              <a:rPr lang="en-US" altLang="zh-CN" dirty="0"/>
              <a:t>for</a:t>
            </a:r>
            <a:r>
              <a:rPr lang="zh-CN" altLang="en-US" dirty="0"/>
              <a:t> </a:t>
            </a:r>
            <a:r>
              <a:rPr lang="en-US" altLang="zh-CN" dirty="0"/>
              <a:t>producing</a:t>
            </a:r>
            <a:r>
              <a:rPr lang="zh-CN" altLang="en-US" dirty="0"/>
              <a:t> </a:t>
            </a:r>
            <a:r>
              <a:rPr lang="en-US" altLang="zh-CN" dirty="0"/>
              <a:t>reliable</a:t>
            </a:r>
            <a:r>
              <a:rPr lang="zh-CN" altLang="en-US" dirty="0"/>
              <a:t> </a:t>
            </a:r>
            <a:r>
              <a:rPr lang="en-US" altLang="zh-CN" dirty="0"/>
              <a:t>results</a:t>
            </a:r>
            <a:r>
              <a:rPr lang="zh-CN" altLang="en-US" dirty="0"/>
              <a:t> </a:t>
            </a:r>
            <a:r>
              <a:rPr lang="en-US" altLang="zh-CN" dirty="0"/>
              <a:t>on</a:t>
            </a:r>
            <a:r>
              <a:rPr lang="zh-CN" altLang="en-US" dirty="0"/>
              <a:t> </a:t>
            </a:r>
            <a:r>
              <a:rPr lang="en-US" altLang="zh-CN" dirty="0"/>
              <a:t>the</a:t>
            </a:r>
            <a:r>
              <a:rPr lang="zh-CN" altLang="en-US" dirty="0"/>
              <a:t> </a:t>
            </a:r>
            <a:r>
              <a:rPr lang="en-US" altLang="zh-CN" dirty="0" err="1"/>
              <a:t>indivisual</a:t>
            </a:r>
            <a:r>
              <a:rPr lang="zh-CN" altLang="en-US" dirty="0"/>
              <a:t> </a:t>
            </a:r>
            <a:r>
              <a:rPr lang="en-US" altLang="zh-CN" dirty="0"/>
              <a:t>user</a:t>
            </a:r>
            <a:r>
              <a:rPr lang="zh-CN" altLang="en-US" dirty="0"/>
              <a:t> </a:t>
            </a:r>
            <a:r>
              <a:rPr lang="en-US" altLang="zh-CN" dirty="0"/>
              <a:t>level</a:t>
            </a:r>
            <a:br>
              <a:rPr lang="en-NL" dirty="0"/>
            </a:br>
            <a:endParaRPr dirty="0"/>
          </a:p>
        </p:txBody>
      </p:sp>
      <p:sp>
        <p:nvSpPr>
          <p:cNvPr id="3250" name="Text Placeholder 31"/>
          <p:cNvSpPr>
            <a:spLocks noGrp="1"/>
          </p:cNvSpPr>
          <p:nvPr>
            <p:ph type="body" idx="4294967295"/>
          </p:nvPr>
        </p:nvSpPr>
        <p:spPr>
          <a:xfrm>
            <a:off x="698499" y="5835456"/>
            <a:ext cx="1454915" cy="68879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 </a:t>
            </a:r>
          </a:p>
        </p:txBody>
      </p:sp>
      <p:sp>
        <p:nvSpPr>
          <p:cNvPr id="3" name="Slide Number Placeholder 2">
            <a:extLst>
              <a:ext uri="{FF2B5EF4-FFF2-40B4-BE49-F238E27FC236}">
                <a16:creationId xmlns:a16="http://schemas.microsoft.com/office/drawing/2014/main" id="{EB295B61-7BF8-734A-4AC0-2C4A97CF5D67}"/>
              </a:ext>
            </a:extLst>
          </p:cNvPr>
          <p:cNvSpPr>
            <a:spLocks noGrp="1"/>
          </p:cNvSpPr>
          <p:nvPr>
            <p:ph type="sldNum" sz="quarter" idx="2"/>
          </p:nvPr>
        </p:nvSpPr>
        <p:spPr/>
        <p:txBody>
          <a:bodyPr/>
          <a:lstStyle/>
          <a:p>
            <a:fld id="{86CB4B4D-7CA3-9044-876B-883B54F8677D}" type="slidenum">
              <a:rPr lang="en-NL" smtClean="0"/>
              <a:t>67</a:t>
            </a:fld>
            <a:endParaRPr lang="en-NL"/>
          </a:p>
        </p:txBody>
      </p:sp>
      <p:sp>
        <p:nvSpPr>
          <p:cNvPr id="5" name="Titel 25">
            <a:extLst>
              <a:ext uri="{FF2B5EF4-FFF2-40B4-BE49-F238E27FC236}">
                <a16:creationId xmlns:a16="http://schemas.microsoft.com/office/drawing/2014/main" id="{8A525AE9-D873-28C0-11EE-BF2558E55DE7}"/>
              </a:ext>
            </a:extLst>
          </p:cNvPr>
          <p:cNvSpPr txBox="1">
            <a:spLocks/>
          </p:cNvSpPr>
          <p:nvPr/>
        </p:nvSpPr>
        <p:spPr>
          <a:xfrm>
            <a:off x="698499" y="2938598"/>
            <a:ext cx="3416300" cy="1599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60000" lnSpcReduction="20000"/>
          </a:bodyPr>
          <a:lstStyle>
            <a:lvl1pPr marL="0" marR="0" indent="0" algn="l" defTabSz="850391" rtl="0" eaLnBrk="1" latinLnBrk="0" hangingPunct="1">
              <a:lnSpc>
                <a:spcPct val="90000"/>
              </a:lnSpc>
              <a:spcBef>
                <a:spcPts val="0"/>
              </a:spcBef>
              <a:spcAft>
                <a:spcPts val="0"/>
              </a:spcAft>
              <a:buClrTx/>
              <a:buSzTx/>
              <a:buFontTx/>
              <a:buNone/>
              <a:tabLst>
                <a:tab pos="1155700" algn="l"/>
              </a:tabLst>
              <a:defRPr sz="2976" b="0" i="0" u="none" strike="noStrike" cap="none" spc="0" baseline="0">
                <a:solidFill>
                  <a:srgbClr val="FFFFFF"/>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marL="457200" indent="-457200">
              <a:buFont typeface="Arial" panose="020B0604020202020204" pitchFamily="34" charset="0"/>
              <a:buChar char="•"/>
            </a:pPr>
            <a:r>
              <a:rPr lang="en-US" altLang="zh-CN" dirty="0"/>
              <a:t>Enough</a:t>
            </a:r>
            <a:r>
              <a:rPr lang="zh-CN" altLang="en-US" dirty="0"/>
              <a:t> </a:t>
            </a:r>
            <a:r>
              <a:rPr lang="en-US" altLang="zh-CN" dirty="0"/>
              <a:t>items</a:t>
            </a:r>
            <a:r>
              <a:rPr lang="zh-CN" altLang="en-US" dirty="0"/>
              <a:t> </a:t>
            </a:r>
            <a:r>
              <a:rPr lang="en-US" altLang="zh-CN" dirty="0"/>
              <a:t>for</a:t>
            </a:r>
            <a:r>
              <a:rPr lang="zh-CN" altLang="en-US" dirty="0"/>
              <a:t> </a:t>
            </a:r>
            <a:r>
              <a:rPr lang="en-US" altLang="zh-CN" dirty="0"/>
              <a:t>each</a:t>
            </a:r>
            <a:r>
              <a:rPr lang="zh-CN" altLang="en-US" dirty="0"/>
              <a:t> </a:t>
            </a:r>
            <a:r>
              <a:rPr lang="en-US" altLang="zh-CN" dirty="0"/>
              <a:t>user</a:t>
            </a:r>
            <a:r>
              <a:rPr lang="zh-CN" altLang="en-US" dirty="0"/>
              <a:t> </a:t>
            </a:r>
            <a:r>
              <a:rPr lang="en-US" altLang="zh-CN" dirty="0"/>
              <a:t>to</a:t>
            </a:r>
            <a:r>
              <a:rPr lang="zh-CN" altLang="en-US" dirty="0"/>
              <a:t> </a:t>
            </a:r>
            <a:r>
              <a:rPr lang="en-US" altLang="zh-CN" dirty="0"/>
              <a:t>be</a:t>
            </a:r>
            <a:r>
              <a:rPr lang="zh-CN" altLang="en-US" dirty="0"/>
              <a:t> </a:t>
            </a:r>
            <a:r>
              <a:rPr lang="en-US" altLang="zh-CN" dirty="0"/>
              <a:t>well</a:t>
            </a:r>
            <a:r>
              <a:rPr lang="zh-CN" altLang="en-US" dirty="0"/>
              <a:t> </a:t>
            </a:r>
            <a:r>
              <a:rPr lang="en-US" altLang="zh-CN" dirty="0"/>
              <a:t>trained;</a:t>
            </a:r>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r>
              <a:rPr lang="en-US" altLang="zh-CN" dirty="0"/>
              <a:t>Enough</a:t>
            </a:r>
            <a:r>
              <a:rPr lang="zh-CN" altLang="en-US" dirty="0"/>
              <a:t> </a:t>
            </a:r>
            <a:r>
              <a:rPr lang="en-US" altLang="zh-CN" dirty="0"/>
              <a:t>items</a:t>
            </a:r>
            <a:r>
              <a:rPr lang="zh-CN" altLang="en-US" dirty="0"/>
              <a:t> </a:t>
            </a:r>
            <a:r>
              <a:rPr lang="en-US" altLang="zh-CN" dirty="0"/>
              <a:t>for</a:t>
            </a:r>
            <a:r>
              <a:rPr lang="zh-CN" altLang="en-US" dirty="0"/>
              <a:t> </a:t>
            </a:r>
            <a:r>
              <a:rPr lang="en-US" altLang="zh-CN" dirty="0"/>
              <a:t>validation/evaluation;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altLang="zh-CN" dirty="0"/>
              <a:t>Achieve</a:t>
            </a:r>
            <a:r>
              <a:rPr lang="zh-CN" altLang="en-US" dirty="0"/>
              <a:t> </a:t>
            </a:r>
            <a:r>
              <a:rPr lang="en-US" altLang="zh-CN" dirty="0"/>
              <a:t>higher</a:t>
            </a:r>
            <a:r>
              <a:rPr lang="zh-CN" altLang="en-US" dirty="0"/>
              <a:t> </a:t>
            </a:r>
            <a:r>
              <a:rPr lang="en-US" altLang="zh-CN" dirty="0"/>
              <a:t>user</a:t>
            </a:r>
            <a:r>
              <a:rPr lang="zh-CN" altLang="en-US" dirty="0"/>
              <a:t> </a:t>
            </a:r>
            <a:r>
              <a:rPr lang="en-US" altLang="zh-CN" dirty="0"/>
              <a:t>coverage.</a:t>
            </a:r>
            <a:br>
              <a:rPr lang="en-US" dirty="0"/>
            </a:br>
            <a:endParaRPr lang="en-US" dirty="0"/>
          </a:p>
        </p:txBody>
      </p:sp>
      <p:pic>
        <p:nvPicPr>
          <p:cNvPr id="7" name="Picture 6">
            <a:extLst>
              <a:ext uri="{FF2B5EF4-FFF2-40B4-BE49-F238E27FC236}">
                <a16:creationId xmlns:a16="http://schemas.microsoft.com/office/drawing/2014/main" id="{60DB6674-A47C-B536-7AB6-0B4D519D7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298" y="617253"/>
            <a:ext cx="6400800" cy="5562600"/>
          </a:xfrm>
          <a:prstGeom prst="rect">
            <a:avLst/>
          </a:prstGeom>
        </p:spPr>
      </p:pic>
    </p:spTree>
    <p:extLst>
      <p:ext uri="{BB962C8B-B14F-4D97-AF65-F5344CB8AC3E}">
        <p14:creationId xmlns:p14="http://schemas.microsoft.com/office/powerpoint/2010/main" val="3714268733"/>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3317-4C0E-3E19-0860-64E01F3B853C}"/>
              </a:ext>
            </a:extLst>
          </p:cNvPr>
          <p:cNvSpPr>
            <a:spLocks noGrp="1"/>
          </p:cNvSpPr>
          <p:nvPr>
            <p:ph type="title"/>
          </p:nvPr>
        </p:nvSpPr>
        <p:spPr>
          <a:xfrm>
            <a:off x="708464" y="671160"/>
            <a:ext cx="10775071" cy="490401"/>
          </a:xfrm>
        </p:spPr>
        <p:txBody>
          <a:bodyPr/>
          <a:lstStyle/>
          <a:p>
            <a:r>
              <a:rPr lang="en-US" altLang="zh-CN" dirty="0"/>
              <a:t>Insights</a:t>
            </a:r>
            <a:endParaRPr lang="en-NL" dirty="0"/>
          </a:p>
        </p:txBody>
      </p:sp>
      <p:sp>
        <p:nvSpPr>
          <p:cNvPr id="4" name="TextBox 3">
            <a:extLst>
              <a:ext uri="{FF2B5EF4-FFF2-40B4-BE49-F238E27FC236}">
                <a16:creationId xmlns:a16="http://schemas.microsoft.com/office/drawing/2014/main" id="{3C08DB5B-BB9B-F0E2-75E4-A3AD98020508}"/>
              </a:ext>
            </a:extLst>
          </p:cNvPr>
          <p:cNvSpPr txBox="1"/>
          <p:nvPr/>
        </p:nvSpPr>
        <p:spPr>
          <a:xfrm>
            <a:off x="1442434" y="1590415"/>
            <a:ext cx="9620518"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2400" b="0" i="0" u="none" strike="noStrike" cap="none" spc="0" normalizeH="0" baseline="0" dirty="0">
                <a:ln>
                  <a:noFill/>
                </a:ln>
                <a:solidFill>
                  <a:schemeClr val="tx1"/>
                </a:solidFill>
                <a:effectLst/>
                <a:uFillTx/>
                <a:latin typeface="Arial"/>
                <a:ea typeface="Arial"/>
                <a:cs typeface="Arial"/>
                <a:sym typeface="Arial"/>
              </a:rPr>
              <a:t>Direct</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intervention</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by</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focusing</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more</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on</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non-mainstream</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users</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can</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kumimoji="0" lang="en-US" altLang="zh-CN" sz="2400" b="0" i="0" u="none" strike="noStrike" cap="none" spc="0" normalizeH="0" baseline="0" dirty="0">
                <a:ln>
                  <a:noFill/>
                </a:ln>
                <a:solidFill>
                  <a:schemeClr val="tx1"/>
                </a:solidFill>
                <a:effectLst/>
                <a:uFillTx/>
                <a:latin typeface="Arial"/>
                <a:ea typeface="Arial"/>
                <a:cs typeface="Arial"/>
                <a:sym typeface="Arial"/>
              </a:rPr>
              <a:t>help</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lang="en-US" altLang="zh-CN" sz="2400" dirty="0">
                <a:solidFill>
                  <a:schemeClr val="tx1"/>
                </a:solidFill>
              </a:rPr>
              <a:t>mitigate</a:t>
            </a:r>
            <a:r>
              <a:rPr lang="zh-CN" altLang="en-US" sz="2400" dirty="0">
                <a:solidFill>
                  <a:schemeClr val="tx1"/>
                </a:solidFill>
              </a:rPr>
              <a:t> </a:t>
            </a:r>
            <a:r>
              <a:rPr lang="en-US" altLang="zh-CN" sz="2400" dirty="0">
                <a:solidFill>
                  <a:schemeClr val="tx1"/>
                </a:solidFill>
              </a:rPr>
              <a:t>mainstream</a:t>
            </a:r>
            <a:r>
              <a:rPr lang="zh-CN" altLang="en-US" sz="2400" dirty="0">
                <a:solidFill>
                  <a:schemeClr val="tx1"/>
                </a:solidFill>
              </a:rPr>
              <a:t> </a:t>
            </a:r>
            <a:r>
              <a:rPr lang="en-US" altLang="zh-CN" sz="2400" dirty="0">
                <a:solidFill>
                  <a:schemeClr val="tx1"/>
                </a:solidFill>
              </a:rPr>
              <a:t>bias;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altLang="zh-CN" sz="2400" dirty="0">
              <a:solidFill>
                <a:schemeClr val="tx1"/>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2400" b="0" i="0" u="none" strike="noStrike" cap="none" spc="0" normalizeH="0" baseline="0" dirty="0">
                <a:ln>
                  <a:noFill/>
                </a:ln>
                <a:solidFill>
                  <a:schemeClr val="tx1"/>
                </a:solidFill>
                <a:effectLst/>
                <a:uFillTx/>
                <a:latin typeface="Arial"/>
                <a:ea typeface="Arial"/>
                <a:cs typeface="Arial"/>
                <a:sym typeface="Arial"/>
              </a:rPr>
              <a:t>User</a:t>
            </a:r>
            <a:r>
              <a:rPr kumimoji="0" lang="zh-CN" altLang="en-US" sz="2400" b="0" i="0" u="none" strike="noStrike" cap="none" spc="0" normalizeH="0" baseline="0" dirty="0">
                <a:ln>
                  <a:noFill/>
                </a:ln>
                <a:solidFill>
                  <a:schemeClr val="tx1"/>
                </a:solidFill>
                <a:effectLst/>
                <a:uFillTx/>
                <a:latin typeface="Arial"/>
                <a:ea typeface="Arial"/>
                <a:cs typeface="Arial"/>
                <a:sym typeface="Arial"/>
              </a:rPr>
              <a:t> </a:t>
            </a:r>
            <a:r>
              <a:rPr lang="en-US" altLang="zh-CN" sz="2400" dirty="0">
                <a:solidFill>
                  <a:schemeClr val="tx1"/>
                </a:solidFill>
              </a:rPr>
              <a:t>recommendation</a:t>
            </a:r>
            <a:r>
              <a:rPr lang="zh-CN" altLang="en-US" sz="2400" dirty="0">
                <a:solidFill>
                  <a:schemeClr val="tx1"/>
                </a:solidFill>
              </a:rPr>
              <a:t> </a:t>
            </a:r>
            <a:r>
              <a:rPr lang="en-US" altLang="zh-CN" sz="2400" dirty="0">
                <a:solidFill>
                  <a:schemeClr val="tx1"/>
                </a:solidFill>
              </a:rPr>
              <a:t>accuracy</a:t>
            </a:r>
            <a:r>
              <a:rPr lang="zh-CN" altLang="en-US" sz="2400" dirty="0">
                <a:solidFill>
                  <a:schemeClr val="tx1"/>
                </a:solidFill>
              </a:rPr>
              <a:t> </a:t>
            </a:r>
            <a:r>
              <a:rPr lang="en-US" altLang="zh-CN" sz="2400" dirty="0">
                <a:solidFill>
                  <a:schemeClr val="tx1"/>
                </a:solidFill>
              </a:rPr>
              <a:t>on</a:t>
            </a:r>
            <a:r>
              <a:rPr lang="zh-CN" altLang="en-US" sz="2400" dirty="0">
                <a:solidFill>
                  <a:schemeClr val="tx1"/>
                </a:solidFill>
              </a:rPr>
              <a:t> </a:t>
            </a:r>
            <a:r>
              <a:rPr lang="en-US" altLang="zh-CN" sz="2400" dirty="0">
                <a:solidFill>
                  <a:schemeClr val="tx1"/>
                </a:solidFill>
              </a:rPr>
              <a:t>a</a:t>
            </a:r>
            <a:r>
              <a:rPr lang="zh-CN" altLang="en-US" sz="2400" dirty="0">
                <a:solidFill>
                  <a:schemeClr val="tx1"/>
                </a:solidFill>
              </a:rPr>
              <a:t> </a:t>
            </a:r>
            <a:r>
              <a:rPr lang="en-US" altLang="zh-CN" sz="2400" dirty="0">
                <a:solidFill>
                  <a:schemeClr val="tx1"/>
                </a:solidFill>
              </a:rPr>
              <a:t>traditional</a:t>
            </a:r>
            <a:r>
              <a:rPr lang="zh-CN" altLang="en-US" sz="2400" dirty="0">
                <a:solidFill>
                  <a:schemeClr val="tx1"/>
                </a:solidFill>
              </a:rPr>
              <a:t> </a:t>
            </a:r>
            <a:r>
              <a:rPr lang="en-US" altLang="zh-CN" sz="2400" dirty="0">
                <a:solidFill>
                  <a:schemeClr val="tx1"/>
                </a:solidFill>
              </a:rPr>
              <a:t>recommendation</a:t>
            </a:r>
            <a:r>
              <a:rPr lang="zh-CN" altLang="en-US" sz="2400" dirty="0">
                <a:solidFill>
                  <a:schemeClr val="tx1"/>
                </a:solidFill>
              </a:rPr>
              <a:t> </a:t>
            </a:r>
            <a:r>
              <a:rPr lang="en-US" altLang="zh-CN" sz="2400" dirty="0">
                <a:solidFill>
                  <a:schemeClr val="tx1"/>
                </a:solidFill>
              </a:rPr>
              <a:t>model</a:t>
            </a:r>
            <a:r>
              <a:rPr lang="zh-CN" altLang="en-US" sz="2400" dirty="0">
                <a:solidFill>
                  <a:schemeClr val="tx1"/>
                </a:solidFill>
              </a:rPr>
              <a:t> </a:t>
            </a:r>
            <a:r>
              <a:rPr lang="en-US" altLang="zh-CN" sz="2400" dirty="0">
                <a:solidFill>
                  <a:schemeClr val="tx1"/>
                </a:solidFill>
              </a:rPr>
              <a:t>is</a:t>
            </a:r>
            <a:r>
              <a:rPr lang="zh-CN" altLang="en-US" sz="2400" dirty="0">
                <a:solidFill>
                  <a:schemeClr val="tx1"/>
                </a:solidFill>
              </a:rPr>
              <a:t> </a:t>
            </a:r>
            <a:r>
              <a:rPr lang="en-US" altLang="zh-CN" sz="2400" dirty="0">
                <a:solidFill>
                  <a:schemeClr val="tx1"/>
                </a:solidFill>
              </a:rPr>
              <a:t>an</a:t>
            </a:r>
            <a:r>
              <a:rPr lang="zh-CN" altLang="en-US" sz="2400" dirty="0">
                <a:solidFill>
                  <a:schemeClr val="tx1"/>
                </a:solidFill>
              </a:rPr>
              <a:t> </a:t>
            </a:r>
            <a:r>
              <a:rPr lang="en-US" altLang="zh-CN" sz="2400" dirty="0">
                <a:solidFill>
                  <a:schemeClr val="tx1"/>
                </a:solidFill>
              </a:rPr>
              <a:t>implicit</a:t>
            </a:r>
            <a:r>
              <a:rPr lang="zh-CN" altLang="en-US" sz="2400" dirty="0">
                <a:solidFill>
                  <a:schemeClr val="tx1"/>
                </a:solidFill>
              </a:rPr>
              <a:t> </a:t>
            </a:r>
            <a:r>
              <a:rPr lang="en-US" altLang="zh-CN" sz="2400" dirty="0">
                <a:solidFill>
                  <a:schemeClr val="tx1"/>
                </a:solidFill>
              </a:rPr>
              <a:t>but</a:t>
            </a:r>
            <a:r>
              <a:rPr lang="zh-CN" altLang="en-US" sz="2400" dirty="0">
                <a:solidFill>
                  <a:schemeClr val="tx1"/>
                </a:solidFill>
              </a:rPr>
              <a:t> </a:t>
            </a:r>
            <a:r>
              <a:rPr lang="en-US" altLang="zh-CN" sz="2400" dirty="0">
                <a:solidFill>
                  <a:schemeClr val="tx1"/>
                </a:solidFill>
              </a:rPr>
              <a:t>effective</a:t>
            </a:r>
            <a:r>
              <a:rPr lang="zh-CN" altLang="en-US" sz="2400" dirty="0">
                <a:solidFill>
                  <a:schemeClr val="tx1"/>
                </a:solidFill>
              </a:rPr>
              <a:t> </a:t>
            </a:r>
            <a:r>
              <a:rPr lang="en-US" altLang="zh-CN" sz="2400" dirty="0">
                <a:solidFill>
                  <a:schemeClr val="tx1"/>
                </a:solidFill>
              </a:rPr>
              <a:t>proxy</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mainstreamness;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NL" sz="2400" b="0" i="0" u="none" strike="noStrike" cap="none" spc="0" normalizeH="0" baseline="0" dirty="0">
              <a:ln>
                <a:noFill/>
              </a:ln>
              <a:solidFill>
                <a:schemeClr val="tx1"/>
              </a:solidFill>
              <a:effectLst/>
              <a:uFillTx/>
              <a:latin typeface="Arial"/>
              <a:ea typeface="Arial"/>
              <a:cs typeface="Arial"/>
              <a:sym typeface="Aria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reliable</a:t>
            </a:r>
            <a:r>
              <a:rPr lang="zh-CN" altLang="en-US" sz="2400" dirty="0">
                <a:solidFill>
                  <a:schemeClr val="tx1"/>
                </a:solidFill>
              </a:rPr>
              <a:t> </a:t>
            </a:r>
            <a:r>
              <a:rPr lang="en-US" altLang="zh-CN" sz="2400" dirty="0">
                <a:solidFill>
                  <a:schemeClr val="tx1"/>
                </a:solidFill>
              </a:rPr>
              <a:t>results</a:t>
            </a:r>
            <a:r>
              <a:rPr lang="zh-CN" altLang="en-US" sz="2400" dirty="0">
                <a:solidFill>
                  <a:schemeClr val="tx1"/>
                </a:solidFill>
              </a:rPr>
              <a:t> </a:t>
            </a:r>
            <a:r>
              <a:rPr lang="en-US" altLang="zh-CN" sz="2400" dirty="0">
                <a:solidFill>
                  <a:schemeClr val="tx1"/>
                </a:solidFill>
              </a:rPr>
              <a:t>on</a:t>
            </a:r>
            <a:r>
              <a:rPr lang="zh-CN" altLang="en-US" sz="2400" dirty="0">
                <a:solidFill>
                  <a:schemeClr val="tx1"/>
                </a:solidFill>
              </a:rPr>
              <a:t> </a:t>
            </a:r>
            <a:r>
              <a:rPr lang="en-US" altLang="zh-CN" sz="2400" dirty="0">
                <a:solidFill>
                  <a:schemeClr val="tx1"/>
                </a:solidFill>
              </a:rPr>
              <a:t>the</a:t>
            </a:r>
            <a:r>
              <a:rPr lang="zh-CN" altLang="en-US" sz="2400" dirty="0">
                <a:solidFill>
                  <a:schemeClr val="tx1"/>
                </a:solidFill>
              </a:rPr>
              <a:t> </a:t>
            </a:r>
            <a:r>
              <a:rPr lang="en-US" altLang="zh-CN" sz="2400" dirty="0">
                <a:solidFill>
                  <a:schemeClr val="tx1"/>
                </a:solidFill>
              </a:rPr>
              <a:t>research</a:t>
            </a:r>
            <a:r>
              <a:rPr lang="zh-CN" altLang="en-US" sz="2400" dirty="0">
                <a:solidFill>
                  <a:schemeClr val="tx1"/>
                </a:solidFill>
              </a:rPr>
              <a:t> </a:t>
            </a:r>
            <a:r>
              <a:rPr lang="en-US" altLang="zh-CN" sz="2400" dirty="0">
                <a:solidFill>
                  <a:schemeClr val="tx1"/>
                </a:solidFill>
              </a:rPr>
              <a:t>of</a:t>
            </a:r>
            <a:r>
              <a:rPr lang="zh-CN" altLang="en-US" sz="2400" dirty="0">
                <a:solidFill>
                  <a:schemeClr val="tx1"/>
                </a:solidFill>
              </a:rPr>
              <a:t> </a:t>
            </a:r>
            <a:r>
              <a:rPr lang="en-US" altLang="zh-CN" sz="2400" dirty="0">
                <a:solidFill>
                  <a:schemeClr val="tx1"/>
                </a:solidFill>
              </a:rPr>
              <a:t>individual</a:t>
            </a:r>
            <a:r>
              <a:rPr lang="zh-CN" altLang="en-US" sz="2400" dirty="0">
                <a:solidFill>
                  <a:schemeClr val="tx1"/>
                </a:solidFill>
              </a:rPr>
              <a:t> </a:t>
            </a:r>
            <a:r>
              <a:rPr lang="en-US" altLang="zh-CN" sz="2400" dirty="0">
                <a:solidFill>
                  <a:schemeClr val="tx1"/>
                </a:solidFill>
              </a:rPr>
              <a:t>user</a:t>
            </a:r>
            <a:r>
              <a:rPr lang="zh-CN" altLang="en-US" sz="2400" dirty="0">
                <a:solidFill>
                  <a:schemeClr val="tx1"/>
                </a:solidFill>
              </a:rPr>
              <a:t> </a:t>
            </a:r>
            <a:r>
              <a:rPr lang="en-US" altLang="zh-CN" sz="2400" dirty="0">
                <a:solidFill>
                  <a:schemeClr val="tx1"/>
                </a:solidFill>
              </a:rPr>
              <a:t>performance</a:t>
            </a:r>
            <a:r>
              <a:rPr lang="zh-CN" altLang="en-US" sz="2400" dirty="0">
                <a:solidFill>
                  <a:schemeClr val="tx1"/>
                </a:solidFill>
              </a:rPr>
              <a:t> </a:t>
            </a:r>
            <a:r>
              <a:rPr lang="en-US" altLang="zh-CN" sz="2400" dirty="0">
                <a:solidFill>
                  <a:schemeClr val="tx1"/>
                </a:solidFill>
              </a:rPr>
              <a:t>are</a:t>
            </a:r>
            <a:r>
              <a:rPr lang="zh-CN" altLang="en-US" sz="2400" dirty="0">
                <a:solidFill>
                  <a:schemeClr val="tx1"/>
                </a:solidFill>
              </a:rPr>
              <a:t> </a:t>
            </a:r>
            <a:r>
              <a:rPr lang="en-US" altLang="zh-CN" sz="2400" dirty="0">
                <a:solidFill>
                  <a:schemeClr val="tx1"/>
                </a:solidFill>
              </a:rPr>
              <a:t>subject</a:t>
            </a:r>
            <a:r>
              <a:rPr lang="zh-CN" altLang="en-US" sz="2400" dirty="0">
                <a:solidFill>
                  <a:schemeClr val="tx1"/>
                </a:solidFill>
              </a:rPr>
              <a:t> </a:t>
            </a:r>
            <a:r>
              <a:rPr lang="en-US" altLang="zh-CN" sz="2400" dirty="0">
                <a:solidFill>
                  <a:schemeClr val="tx1"/>
                </a:solidFill>
              </a:rPr>
              <a:t>to</a:t>
            </a:r>
            <a:r>
              <a:rPr lang="zh-CN" altLang="en-US" sz="2400" dirty="0">
                <a:solidFill>
                  <a:schemeClr val="tx1"/>
                </a:solidFill>
              </a:rPr>
              <a:t> </a:t>
            </a:r>
            <a:r>
              <a:rPr lang="en-US" altLang="zh-CN" sz="2400" dirty="0">
                <a:solidFill>
                  <a:schemeClr val="tx1"/>
                </a:solidFill>
              </a:rPr>
              <a:t>sufficient</a:t>
            </a:r>
            <a:r>
              <a:rPr lang="zh-CN" altLang="en-US" sz="2400" dirty="0">
                <a:solidFill>
                  <a:schemeClr val="tx1"/>
                </a:solidFill>
              </a:rPr>
              <a:t> </a:t>
            </a:r>
            <a:r>
              <a:rPr lang="en-US" altLang="zh-CN" sz="2400" dirty="0">
                <a:solidFill>
                  <a:schemeClr val="tx1"/>
                </a:solidFill>
              </a:rPr>
              <a:t>data</a:t>
            </a:r>
            <a:r>
              <a:rPr lang="zh-CN" altLang="en-US" sz="2400" dirty="0">
                <a:solidFill>
                  <a:schemeClr val="tx1"/>
                </a:solidFill>
              </a:rPr>
              <a:t> </a:t>
            </a:r>
            <a:r>
              <a:rPr lang="en-US" altLang="zh-CN" sz="2400" dirty="0">
                <a:solidFill>
                  <a:schemeClr val="tx1"/>
                </a:solidFill>
              </a:rPr>
              <a:t>for</a:t>
            </a:r>
            <a:r>
              <a:rPr lang="zh-CN" altLang="en-US" sz="2400" dirty="0">
                <a:solidFill>
                  <a:schemeClr val="tx1"/>
                </a:solidFill>
              </a:rPr>
              <a:t> </a:t>
            </a:r>
            <a:r>
              <a:rPr lang="en-US" altLang="zh-CN" sz="2400" dirty="0">
                <a:solidFill>
                  <a:schemeClr val="tx1"/>
                </a:solidFill>
              </a:rPr>
              <a:t>training/validation/testing.</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chemeClr val="tx1"/>
              </a:solidFill>
              <a:effectLst/>
              <a:uFillTx/>
              <a:latin typeface="Arial"/>
              <a:ea typeface="Arial"/>
              <a:cs typeface="Arial"/>
              <a:sym typeface="Arial"/>
            </a:endParaRPr>
          </a:p>
        </p:txBody>
      </p:sp>
      <p:sp>
        <p:nvSpPr>
          <p:cNvPr id="7" name="TextBox 6">
            <a:extLst>
              <a:ext uri="{FF2B5EF4-FFF2-40B4-BE49-F238E27FC236}">
                <a16:creationId xmlns:a16="http://schemas.microsoft.com/office/drawing/2014/main" id="{104FC8D7-D60D-A7F0-522F-C2D76992353D}"/>
              </a:ext>
            </a:extLst>
          </p:cNvPr>
          <p:cNvSpPr txBox="1"/>
          <p:nvPr/>
        </p:nvSpPr>
        <p:spPr>
          <a:xfrm>
            <a:off x="2872146" y="6047822"/>
            <a:ext cx="791146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1400" dirty="0">
                <a:effectLst/>
                <a:latin typeface="Helvetica" pitchFamily="2" charset="0"/>
              </a:rPr>
              <a:t>Roger </a:t>
            </a:r>
            <a:r>
              <a:rPr lang="en-GB" sz="1400" dirty="0" err="1">
                <a:effectLst/>
                <a:latin typeface="Helvetica" pitchFamily="2" charset="0"/>
              </a:rPr>
              <a:t>Zhe</a:t>
            </a:r>
            <a:r>
              <a:rPr lang="en-GB" sz="1400" dirty="0">
                <a:effectLst/>
                <a:latin typeface="Helvetica" pitchFamily="2" charset="0"/>
              </a:rPr>
              <a:t> Li, Julián </a:t>
            </a:r>
            <a:r>
              <a:rPr lang="en-GB" sz="1400" dirty="0" err="1">
                <a:effectLst/>
                <a:latin typeface="Helvetica" pitchFamily="2" charset="0"/>
              </a:rPr>
              <a:t>Urbano</a:t>
            </a:r>
            <a:r>
              <a:rPr lang="en-GB" sz="1400" dirty="0">
                <a:effectLst/>
                <a:latin typeface="Helvetica" pitchFamily="2" charset="0"/>
              </a:rPr>
              <a:t>, and Alan </a:t>
            </a:r>
            <a:r>
              <a:rPr lang="en-GB" sz="1400" dirty="0" err="1">
                <a:effectLst/>
                <a:latin typeface="Helvetica" pitchFamily="2" charset="0"/>
              </a:rPr>
              <a:t>Hanjalic</a:t>
            </a:r>
            <a:r>
              <a:rPr lang="en-GB" sz="1400" dirty="0">
                <a:effectLst/>
                <a:latin typeface="Helvetica" pitchFamily="2" charset="0"/>
              </a:rPr>
              <a:t>. “Mitigating Mainstream</a:t>
            </a:r>
            <a:r>
              <a:rPr lang="en-GB" sz="1400" dirty="0">
                <a:latin typeface="Helvetica" pitchFamily="2" charset="0"/>
              </a:rPr>
              <a:t> </a:t>
            </a:r>
            <a:r>
              <a:rPr lang="en-GB" sz="1400" dirty="0">
                <a:effectLst/>
                <a:latin typeface="Helvetica" pitchFamily="2" charset="0"/>
              </a:rPr>
              <a:t>Bias in Recommendation via Cost-sensitive Learning”. In: ICTIR. ACM, 2023, pp. 135–142</a:t>
            </a:r>
          </a:p>
        </p:txBody>
      </p:sp>
    </p:spTree>
    <p:extLst>
      <p:ext uri="{BB962C8B-B14F-4D97-AF65-F5344CB8AC3E}">
        <p14:creationId xmlns:p14="http://schemas.microsoft.com/office/powerpoint/2010/main" val="70729951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jdelijke aanduiding voor tekst 46">
            <a:extLst>
              <a:ext uri="{FF2B5EF4-FFF2-40B4-BE49-F238E27FC236}">
                <a16:creationId xmlns:a16="http://schemas.microsoft.com/office/drawing/2014/main" id="{43B21ADF-AC91-4738-AAFA-9356794F9379}"/>
              </a:ext>
            </a:extLst>
          </p:cNvPr>
          <p:cNvSpPr>
            <a:spLocks noGrp="1"/>
          </p:cNvSpPr>
          <p:nvPr>
            <p:ph type="body" sz="quarter" idx="14"/>
          </p:nvPr>
        </p:nvSpPr>
        <p:spPr>
          <a:solidFill>
            <a:srgbClr val="00A6D6"/>
          </a:solidFill>
        </p:spPr>
        <p:txBody>
          <a:bodyPr/>
          <a:lstStyle/>
          <a:p>
            <a:r>
              <a:rPr lang="nl-NL" dirty="0"/>
              <a:t> </a:t>
            </a:r>
          </a:p>
        </p:txBody>
      </p:sp>
      <p:sp>
        <p:nvSpPr>
          <p:cNvPr id="5" name="Titel 4">
            <a:extLst>
              <a:ext uri="{FF2B5EF4-FFF2-40B4-BE49-F238E27FC236}">
                <a16:creationId xmlns:a16="http://schemas.microsoft.com/office/drawing/2014/main" id="{0519F502-C245-4036-9F1B-103CAB35873E}"/>
              </a:ext>
            </a:extLst>
          </p:cNvPr>
          <p:cNvSpPr>
            <a:spLocks noGrp="1"/>
          </p:cNvSpPr>
          <p:nvPr>
            <p:ph type="title"/>
          </p:nvPr>
        </p:nvSpPr>
        <p:spPr>
          <a:xfrm>
            <a:off x="414765" y="321973"/>
            <a:ext cx="9358256" cy="581185"/>
          </a:xfrm>
        </p:spPr>
        <p:txBody>
          <a:bodyPr/>
          <a:lstStyle/>
          <a:p>
            <a:pPr algn="l"/>
            <a:r>
              <a:rPr lang="en-US" altLang="zh-CN" dirty="0"/>
              <a:t>Future Directions</a:t>
            </a:r>
            <a:endParaRPr lang="nl-NL" dirty="0"/>
          </a:p>
        </p:txBody>
      </p:sp>
      <p:sp>
        <p:nvSpPr>
          <p:cNvPr id="4" name="TextBox 3">
            <a:extLst>
              <a:ext uri="{FF2B5EF4-FFF2-40B4-BE49-F238E27FC236}">
                <a16:creationId xmlns:a16="http://schemas.microsoft.com/office/drawing/2014/main" id="{E47DDFE6-4843-F091-A96D-9DC5D90DD6D9}"/>
              </a:ext>
            </a:extLst>
          </p:cNvPr>
          <p:cNvSpPr txBox="1"/>
          <p:nvPr/>
        </p:nvSpPr>
        <p:spPr>
          <a:xfrm>
            <a:off x="1511707" y="1100440"/>
            <a:ext cx="9620518" cy="4893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bg1"/>
                </a:solidFill>
              </a:rPr>
              <a:t>Choice of metrics for optimization: binary feedback -&gt; scale feedback? </a:t>
            </a:r>
          </a:p>
          <a:p>
            <a:pPr marR="0" algn="l" defTabSz="914400" rtl="0" fontAlgn="auto" latinLnBrk="0" hangingPunct="0">
              <a:lnSpc>
                <a:spcPct val="100000"/>
              </a:lnSpc>
              <a:spcBef>
                <a:spcPts val="0"/>
              </a:spcBef>
              <a:spcAft>
                <a:spcPts val="0"/>
              </a:spcAft>
              <a:buClrTx/>
              <a:buSzTx/>
              <a:tabLst/>
            </a:pPr>
            <a:endParaRPr lang="en-US" altLang="zh-CN" sz="2400" dirty="0">
              <a:solidFill>
                <a:schemeClr val="bg1"/>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bg1"/>
                </a:solidFill>
              </a:rPr>
              <a:t>Exploration vs. Exploitation: should we always optimize for one single metric to the end?</a:t>
            </a:r>
          </a:p>
          <a:p>
            <a:pPr marR="0" algn="l" defTabSz="914400" rtl="0" fontAlgn="auto" latinLnBrk="0" hangingPunct="0">
              <a:lnSpc>
                <a:spcPct val="100000"/>
              </a:lnSpc>
              <a:spcBef>
                <a:spcPts val="0"/>
              </a:spcBef>
              <a:spcAft>
                <a:spcPts val="0"/>
              </a:spcAft>
              <a:buClrTx/>
              <a:buSzTx/>
              <a:tabLst/>
            </a:pPr>
            <a:endParaRPr lang="en-US" altLang="zh-CN" sz="2400" dirty="0">
              <a:solidFill>
                <a:schemeClr val="bg1"/>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bg1"/>
                </a:solidFill>
              </a:rPr>
              <a:t>How to define mainstreamness effectively and quantitatively? Do we need disentanglement methods?</a:t>
            </a:r>
          </a:p>
          <a:p>
            <a:pPr marR="0" algn="l" defTabSz="914400" rtl="0" fontAlgn="auto" latinLnBrk="0" hangingPunct="0">
              <a:lnSpc>
                <a:spcPct val="100000"/>
              </a:lnSpc>
              <a:spcBef>
                <a:spcPts val="0"/>
              </a:spcBef>
              <a:spcAft>
                <a:spcPts val="0"/>
              </a:spcAft>
              <a:buClrTx/>
              <a:buSzTx/>
              <a:tabLst/>
            </a:pPr>
            <a:endParaRPr lang="en-US" altLang="zh-CN" sz="2400" dirty="0">
              <a:solidFill>
                <a:schemeClr val="bg1"/>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bg1"/>
                </a:solidFill>
              </a:rPr>
              <a:t>Mainstreamness should have been DYNAMIC!</a:t>
            </a:r>
          </a:p>
          <a:p>
            <a:pPr marR="0" algn="l" defTabSz="914400" rtl="0" fontAlgn="auto" latinLnBrk="0" hangingPunct="0">
              <a:lnSpc>
                <a:spcPct val="100000"/>
              </a:lnSpc>
              <a:spcBef>
                <a:spcPts val="0"/>
              </a:spcBef>
              <a:spcAft>
                <a:spcPts val="0"/>
              </a:spcAft>
              <a:buClrTx/>
              <a:buSzTx/>
              <a:tabLst/>
            </a:pPr>
            <a:endParaRPr lang="en-US" altLang="zh-CN" sz="2400" dirty="0">
              <a:solidFill>
                <a:schemeClr val="bg1"/>
              </a:solidFill>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2400" dirty="0">
                <a:solidFill>
                  <a:schemeClr val="bg1"/>
                </a:solidFill>
              </a:rPr>
              <a:t>Potential one-stage and/or pre- and in-processing for mainstream bias mitigation.</a:t>
            </a:r>
          </a:p>
        </p:txBody>
      </p:sp>
    </p:spTree>
    <p:extLst>
      <p:ext uri="{BB962C8B-B14F-4D97-AF65-F5344CB8AC3E}">
        <p14:creationId xmlns:p14="http://schemas.microsoft.com/office/powerpoint/2010/main" val="106232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13240"/>
            <a:ext cx="10775072" cy="490401"/>
          </a:xfrm>
          <a:prstGeom prst="rect">
            <a:avLst/>
          </a:prstGeom>
        </p:spPr>
        <p:txBody>
          <a:bodyPr/>
          <a:lstStyle>
            <a:lvl1pPr defTabSz="850391">
              <a:tabLst>
                <a:tab pos="1155700" algn="l"/>
              </a:tabLst>
              <a:defRPr sz="2976"/>
            </a:lvl1pPr>
          </a:lstStyle>
          <a:p>
            <a:r>
              <a:rPr lang="en-US" dirty="0"/>
              <a:t>Collaborative Filtering and SVD</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63CAA625-86F0-0C48-625F-EE6591572412}"/>
              </a:ext>
            </a:extLst>
          </p:cNvPr>
          <p:cNvSpPr/>
          <p:nvPr/>
        </p:nvSpPr>
        <p:spPr>
          <a:xfrm>
            <a:off x="633428" y="965486"/>
            <a:ext cx="9474668" cy="369332"/>
          </a:xfrm>
          <a:prstGeom prst="rect">
            <a:avLst/>
          </a:prstGeom>
          <a:noFill/>
        </p:spPr>
        <p:txBody>
          <a:bodyPr wrap="square">
            <a:spAutoFit/>
          </a:bodyPr>
          <a:lstStyle/>
          <a:p>
            <a:pPr marL="0" marR="0" lvl="0" indent="0" defTabSz="914400" eaLnBrk="1" fontAlgn="auto" latinLnBrk="0" hangingPunct="1">
              <a:lnSpc>
                <a:spcPct val="100000"/>
              </a:lnSpc>
              <a:spcBef>
                <a:spcPts val="800"/>
              </a:spcBef>
              <a:spcAft>
                <a:spcPts val="0"/>
              </a:spcAft>
              <a:buClrTx/>
              <a:buSzTx/>
              <a:buFontTx/>
              <a:buNone/>
              <a:tabLst/>
              <a:defRPr/>
            </a:pPr>
            <a:r>
              <a:rPr lang="en-US" kern="0" dirty="0">
                <a:solidFill>
                  <a:prstClr val="black"/>
                </a:solidFill>
              </a:rPr>
              <a:t>Core idea: Inspect rating patterns to find similar users/items</a:t>
            </a:r>
            <a:r>
              <a:rPr lang="en-US" b="1" dirty="0">
                <a:solidFill>
                  <a:prstClr val="black"/>
                </a:solidFill>
              </a:rPr>
              <a:t>.</a:t>
            </a:r>
            <a:endParaRPr lang="en-US" kern="0" dirty="0">
              <a:solidFill>
                <a:prstClr val="black"/>
              </a:solidFill>
            </a:endParaRPr>
          </a:p>
        </p:txBody>
      </p:sp>
      <p:sp>
        <p:nvSpPr>
          <p:cNvPr id="3" name="TextBox 2">
            <a:extLst>
              <a:ext uri="{FF2B5EF4-FFF2-40B4-BE49-F238E27FC236}">
                <a16:creationId xmlns:a16="http://schemas.microsoft.com/office/drawing/2014/main" id="{950E9A37-0FF0-5BFA-4BA7-87991E74E2E3}"/>
              </a:ext>
            </a:extLst>
          </p:cNvPr>
          <p:cNvSpPr txBox="1"/>
          <p:nvPr/>
        </p:nvSpPr>
        <p:spPr>
          <a:xfrm>
            <a:off x="2193114" y="4924826"/>
            <a:ext cx="3998639" cy="830997"/>
          </a:xfrm>
          <a:prstGeom prst="rect">
            <a:avLst/>
          </a:prstGeom>
          <a:noFill/>
        </p:spPr>
        <p:txBody>
          <a:bodyPr wrap="square" rtlCol="0">
            <a:spAutoFit/>
          </a:bodyPr>
          <a:lstStyle/>
          <a:p>
            <a:pPr>
              <a:spcBef>
                <a:spcPts val="2400"/>
              </a:spcBef>
            </a:pPr>
            <a:r>
              <a:rPr lang="en-US" sz="2400" dirty="0"/>
              <a:t>Prediction for user </a:t>
            </a:r>
            <a:r>
              <a:rPr lang="en-US" sz="2400" i="1" dirty="0">
                <a:latin typeface="Times New Roman" panose="02020603050405020304" pitchFamily="18" charset="0"/>
                <a:cs typeface="Times New Roman" panose="02020603050405020304" pitchFamily="18" charset="0"/>
              </a:rPr>
              <a:t>u</a:t>
            </a:r>
            <a:r>
              <a:rPr lang="en-US" sz="2400" i="1" dirty="0"/>
              <a:t> </a:t>
            </a:r>
            <a:r>
              <a:rPr lang="en-US" sz="2400" dirty="0"/>
              <a:t>about item </a:t>
            </a:r>
            <a:r>
              <a:rPr lang="en-US" sz="2400" i="1" dirty="0" err="1">
                <a:latin typeface="Times New Roman" panose="02020603050405020304" pitchFamily="18" charset="0"/>
                <a:cs typeface="Times New Roman" panose="02020603050405020304" pitchFamily="18" charset="0"/>
              </a:rPr>
              <a:t>i</a:t>
            </a:r>
            <a:r>
              <a:rPr lang="en-US" sz="2400" i="1" dirty="0"/>
              <a:t> </a:t>
            </a:r>
            <a:r>
              <a:rPr lang="en-US" sz="2400" dirty="0"/>
              <a:t>:  </a:t>
            </a:r>
          </a:p>
        </p:txBody>
      </p:sp>
      <p:sp>
        <p:nvSpPr>
          <p:cNvPr id="4" name="TextBox 3">
            <a:extLst>
              <a:ext uri="{FF2B5EF4-FFF2-40B4-BE49-F238E27FC236}">
                <a16:creationId xmlns:a16="http://schemas.microsoft.com/office/drawing/2014/main" id="{C6CE21F8-4F2C-080C-7CF8-47F8143AB6E7}"/>
              </a:ext>
            </a:extLst>
          </p:cNvPr>
          <p:cNvSpPr txBox="1"/>
          <p:nvPr/>
        </p:nvSpPr>
        <p:spPr>
          <a:xfrm>
            <a:off x="633428" y="1470988"/>
            <a:ext cx="7118013" cy="1508105"/>
          </a:xfrm>
          <a:prstGeom prst="rect">
            <a:avLst/>
          </a:prstGeom>
          <a:noFill/>
        </p:spPr>
        <p:txBody>
          <a:bodyPr wrap="square" rtlCol="0">
            <a:spAutoFit/>
          </a:bodyPr>
          <a:lstStyle/>
          <a:p>
            <a:r>
              <a:rPr lang="en-US" dirty="0"/>
              <a:t>Decomposition of ratings matrix </a:t>
            </a:r>
            <a:r>
              <a:rPr lang="en-US" b="1" i="1" dirty="0"/>
              <a:t>R</a:t>
            </a:r>
            <a:r>
              <a:rPr lang="en-US" dirty="0"/>
              <a:t> into the </a:t>
            </a:r>
            <a:r>
              <a:rPr lang="en-US" dirty="0">
                <a:solidFill>
                  <a:srgbClr val="FF0000"/>
                </a:solidFill>
              </a:rPr>
              <a:t>product of </a:t>
            </a:r>
            <a:r>
              <a:rPr lang="en-US" b="1" i="1" dirty="0">
                <a:solidFill>
                  <a:srgbClr val="FF0000"/>
                </a:solidFill>
              </a:rPr>
              <a:t>P</a:t>
            </a:r>
            <a:r>
              <a:rPr lang="en-US" dirty="0">
                <a:solidFill>
                  <a:srgbClr val="FF0000"/>
                </a:solidFill>
              </a:rPr>
              <a:t> &amp; </a:t>
            </a:r>
            <a:r>
              <a:rPr lang="en-US" b="1" i="1" dirty="0">
                <a:solidFill>
                  <a:srgbClr val="FF0000"/>
                </a:solidFill>
              </a:rPr>
              <a:t>Q</a:t>
            </a:r>
          </a:p>
          <a:p>
            <a:pPr>
              <a:spcBef>
                <a:spcPts val="1800"/>
              </a:spcBef>
            </a:pPr>
            <a:r>
              <a:rPr lang="en-US" dirty="0"/>
              <a:t>Each user &amp; item is described with </a:t>
            </a:r>
            <a:r>
              <a:rPr lang="en-US" b="1" i="1" dirty="0"/>
              <a:t>F</a:t>
            </a:r>
            <a:r>
              <a:rPr lang="en-US" b="1" dirty="0"/>
              <a:t> </a:t>
            </a:r>
            <a:r>
              <a:rPr lang="en-US" dirty="0"/>
              <a:t>latent features</a:t>
            </a:r>
            <a:endParaRPr lang="en-US" b="1" dirty="0"/>
          </a:p>
          <a:p>
            <a:pPr marL="342900" indent="-342900">
              <a:spcBef>
                <a:spcPts val="600"/>
              </a:spcBef>
              <a:buFont typeface="Arial" panose="020B0604020202020204" pitchFamily="34" charset="0"/>
              <a:buChar char="•"/>
            </a:pPr>
            <a:r>
              <a:rPr lang="en-US" b="1" i="1" dirty="0"/>
              <a:t>P</a:t>
            </a:r>
            <a:r>
              <a:rPr lang="en-US" dirty="0"/>
              <a:t>: user factors </a:t>
            </a:r>
          </a:p>
          <a:p>
            <a:pPr marL="342900" indent="-342900">
              <a:buFont typeface="Arial" panose="020B0604020202020204" pitchFamily="34" charset="0"/>
              <a:buChar char="•"/>
            </a:pPr>
            <a:r>
              <a:rPr lang="en-US" b="1" i="1" dirty="0"/>
              <a:t>Q</a:t>
            </a:r>
            <a:r>
              <a:rPr lang="en-US" dirty="0"/>
              <a:t>: item factors</a:t>
            </a:r>
            <a:endParaRPr lang="en-US" b="1" i="1" dirty="0"/>
          </a:p>
        </p:txBody>
      </p:sp>
      <p:pic>
        <p:nvPicPr>
          <p:cNvPr id="5" name="Εικόνα 10">
            <a:extLst>
              <a:ext uri="{FF2B5EF4-FFF2-40B4-BE49-F238E27FC236}">
                <a16:creationId xmlns:a16="http://schemas.microsoft.com/office/drawing/2014/main" id="{8577F5C7-2BA5-B33F-3561-EDA0767EFA71}"/>
              </a:ext>
            </a:extLst>
          </p:cNvPr>
          <p:cNvPicPr>
            <a:picLocks noChangeAspect="1"/>
          </p:cNvPicPr>
          <p:nvPr/>
        </p:nvPicPr>
        <p:blipFill>
          <a:blip r:embed="rId2" cstate="print"/>
          <a:stretch>
            <a:fillRect/>
          </a:stretch>
        </p:blipFill>
        <p:spPr>
          <a:xfrm>
            <a:off x="3056983" y="5755823"/>
            <a:ext cx="2652689" cy="736488"/>
          </a:xfrm>
          <a:prstGeom prst="rect">
            <a:avLst/>
          </a:prstGeom>
        </p:spPr>
      </p:pic>
      <p:pic>
        <p:nvPicPr>
          <p:cNvPr id="17" name="Εικόνα 11">
            <a:extLst>
              <a:ext uri="{FF2B5EF4-FFF2-40B4-BE49-F238E27FC236}">
                <a16:creationId xmlns:a16="http://schemas.microsoft.com/office/drawing/2014/main" id="{E6DC12BE-7B91-B21F-82C9-359C0BB51B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3683" y="4147185"/>
            <a:ext cx="2196543" cy="2479654"/>
          </a:xfrm>
          <a:prstGeom prst="rect">
            <a:avLst/>
          </a:prstGeom>
        </p:spPr>
      </p:pic>
      <p:grpSp>
        <p:nvGrpSpPr>
          <p:cNvPr id="18" name="Group 17">
            <a:extLst>
              <a:ext uri="{FF2B5EF4-FFF2-40B4-BE49-F238E27FC236}">
                <a16:creationId xmlns:a16="http://schemas.microsoft.com/office/drawing/2014/main" id="{F4C5D96C-8D29-9404-ADC4-4E5AF433E5DB}"/>
              </a:ext>
            </a:extLst>
          </p:cNvPr>
          <p:cNvGrpSpPr/>
          <p:nvPr/>
        </p:nvGrpSpPr>
        <p:grpSpPr>
          <a:xfrm>
            <a:off x="3855662" y="2474576"/>
            <a:ext cx="4981820" cy="2040982"/>
            <a:chOff x="3535621" y="2420719"/>
            <a:chExt cx="4960386" cy="2241109"/>
          </a:xfrm>
        </p:grpSpPr>
        <p:pic>
          <p:nvPicPr>
            <p:cNvPr id="19" name="Εικόνα 3">
              <a:extLst>
                <a:ext uri="{FF2B5EF4-FFF2-40B4-BE49-F238E27FC236}">
                  <a16:creationId xmlns:a16="http://schemas.microsoft.com/office/drawing/2014/main" id="{94FB4B3C-51F7-FCAA-1747-F435EA2EE63B}"/>
                </a:ext>
              </a:extLst>
            </p:cNvPr>
            <p:cNvPicPr>
              <a:picLocks noChangeAspect="1"/>
            </p:cNvPicPr>
            <p:nvPr/>
          </p:nvPicPr>
          <p:blipFill>
            <a:blip r:embed="rId4" cstate="print"/>
            <a:stretch>
              <a:fillRect/>
            </a:stretch>
          </p:blipFill>
          <p:spPr>
            <a:xfrm>
              <a:off x="3535621" y="2420719"/>
              <a:ext cx="4960386" cy="2241109"/>
            </a:xfrm>
            <a:prstGeom prst="rect">
              <a:avLst/>
            </a:prstGeom>
          </p:spPr>
        </p:pic>
        <p:sp>
          <p:nvSpPr>
            <p:cNvPr id="21" name="TextBox 20">
              <a:extLst>
                <a:ext uri="{FF2B5EF4-FFF2-40B4-BE49-F238E27FC236}">
                  <a16:creationId xmlns:a16="http://schemas.microsoft.com/office/drawing/2014/main" id="{49FE2DB8-C98B-567E-00A1-5C87463326E4}"/>
                </a:ext>
              </a:extLst>
            </p:cNvPr>
            <p:cNvSpPr txBox="1"/>
            <p:nvPr/>
          </p:nvSpPr>
          <p:spPr>
            <a:xfrm rot="16200000">
              <a:off x="6485139" y="3361678"/>
              <a:ext cx="863935" cy="356059"/>
            </a:xfrm>
            <a:prstGeom prst="rect">
              <a:avLst/>
            </a:prstGeom>
            <a:solidFill>
              <a:schemeClr val="bg1"/>
            </a:solidFill>
          </p:spPr>
          <p:txBody>
            <a:bodyPr wrap="square" rtlCol="0">
              <a:spAutoFit/>
            </a:bodyPr>
            <a:lstStyle/>
            <a:p>
              <a:pPr>
                <a:lnSpc>
                  <a:spcPts val="1000"/>
                </a:lnSpc>
                <a:spcBef>
                  <a:spcPts val="600"/>
                </a:spcBef>
              </a:pPr>
              <a:r>
                <a:rPr lang="en-US" sz="1600" b="1" i="1" dirty="0"/>
                <a:t> </a:t>
              </a:r>
              <a:r>
                <a:rPr lang="en-US" sz="1400" b="1" dirty="0"/>
                <a:t>factors</a:t>
              </a:r>
              <a:endParaRPr lang="en-US" sz="1600" b="1" i="1" dirty="0"/>
            </a:p>
          </p:txBody>
        </p:sp>
      </p:grpSp>
      <p:sp>
        <p:nvSpPr>
          <p:cNvPr id="22" name="Slide Number Placeholder 15">
            <a:extLst>
              <a:ext uri="{FF2B5EF4-FFF2-40B4-BE49-F238E27FC236}">
                <a16:creationId xmlns:a16="http://schemas.microsoft.com/office/drawing/2014/main" id="{22D1E8FC-B8C4-CB87-7805-60A10E866015}"/>
              </a:ext>
            </a:extLst>
          </p:cNvPr>
          <p:cNvSpPr txBox="1">
            <a:spLocks/>
          </p:cNvSpPr>
          <p:nvPr/>
        </p:nvSpPr>
        <p:spPr>
          <a:xfrm>
            <a:off x="7224963" y="7218055"/>
            <a:ext cx="1859402" cy="268734"/>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a:lstStyle>
          <a:p>
            <a:fld id="{EF74C4E0-06F2-449B-AC76-67ACDC6D5424}" type="slidenum">
              <a:rPr lang="el-GR" smtClean="0">
                <a:solidFill>
                  <a:prstClr val="black"/>
                </a:solidFill>
              </a:rPr>
              <a:pPr/>
              <a:t>7</a:t>
            </a:fld>
            <a:endParaRPr lang="el-GR" dirty="0">
              <a:solidFill>
                <a:prstClr val="black"/>
              </a:solidFill>
            </a:endParaRPr>
          </a:p>
        </p:txBody>
      </p:sp>
    </p:spTree>
    <p:extLst>
      <p:ext uri="{BB962C8B-B14F-4D97-AF65-F5344CB8AC3E}">
        <p14:creationId xmlns:p14="http://schemas.microsoft.com/office/powerpoint/2010/main" val="639552752"/>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9" name="Text Placeholder 38"/>
          <p:cNvSpPr>
            <a:spLocks noGrp="1"/>
          </p:cNvSpPr>
          <p:nvPr>
            <p:ph type="body" idx="26"/>
          </p:nvPr>
        </p:nvSpPr>
        <p:spPr>
          <a:prstGeom prst="rect">
            <a:avLst/>
          </a:prstGeom>
        </p:spPr>
        <p:txBody>
          <a:bodyPr>
            <a:normAutofit fontScale="25000" lnSpcReduction="20000"/>
          </a:bodyPr>
          <a:lstStyle/>
          <a:p>
            <a:endParaRPr/>
          </a:p>
        </p:txBody>
      </p:sp>
      <p:sp>
        <p:nvSpPr>
          <p:cNvPr id="3231" name="Tijdelijke aanduiding voor dianummer 4"/>
          <p:cNvSpPr txBox="1">
            <a:spLocks noGrp="1"/>
          </p:cNvSpPr>
          <p:nvPr>
            <p:ph type="sldNum" sz="quarter" idx="2"/>
          </p:nvPr>
        </p:nvSpPr>
        <p:spPr>
          <a:xfrm>
            <a:off x="11301096" y="6246130"/>
            <a:ext cx="170905"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70</a:t>
            </a:fld>
            <a:endParaRPr/>
          </a:p>
        </p:txBody>
      </p:sp>
      <p:pic>
        <p:nvPicPr>
          <p:cNvPr id="12" name="Picture 11">
            <a:extLst>
              <a:ext uri="{FF2B5EF4-FFF2-40B4-BE49-F238E27FC236}">
                <a16:creationId xmlns:a16="http://schemas.microsoft.com/office/drawing/2014/main" id="{1422FE25-E937-C9EB-3FA9-D9378DF76401}"/>
              </a:ext>
            </a:extLst>
          </p:cNvPr>
          <p:cNvPicPr>
            <a:picLocks noChangeAspect="1"/>
          </p:cNvPicPr>
          <p:nvPr/>
        </p:nvPicPr>
        <p:blipFill>
          <a:blip r:embed="rId2"/>
          <a:stretch>
            <a:fillRect/>
          </a:stretch>
        </p:blipFill>
        <p:spPr>
          <a:xfrm>
            <a:off x="-33287" y="-37687"/>
            <a:ext cx="12258573"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altLang="zh-CN" dirty="0"/>
              <a:t>Accuracy-oriented</a:t>
            </a:r>
            <a:r>
              <a:rPr lang="zh-CN" altLang="en-US" dirty="0"/>
              <a:t> </a:t>
            </a:r>
            <a:r>
              <a:rPr lang="en-US" altLang="zh-CN" dirty="0"/>
              <a:t>Recommendation:</a:t>
            </a:r>
            <a:r>
              <a:rPr lang="zh-CN" altLang="en-US" dirty="0"/>
              <a:t> </a:t>
            </a:r>
            <a:r>
              <a:rPr lang="en-US" altLang="zh-CN" dirty="0"/>
              <a:t>Applied</a:t>
            </a:r>
            <a:r>
              <a:rPr lang="zh-CN" altLang="en-US" dirty="0"/>
              <a:t> </a:t>
            </a:r>
            <a:r>
              <a:rPr lang="en-US" altLang="zh-CN" dirty="0"/>
              <a:t>ML</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2" name="Picture 1">
            <a:extLst>
              <a:ext uri="{FF2B5EF4-FFF2-40B4-BE49-F238E27FC236}">
                <a16:creationId xmlns:a16="http://schemas.microsoft.com/office/drawing/2014/main" id="{60A7959D-56FC-6B14-FBC0-A37AE3A8B08C}"/>
              </a:ext>
            </a:extLst>
          </p:cNvPr>
          <p:cNvPicPr>
            <a:picLocks noChangeAspect="1"/>
          </p:cNvPicPr>
          <p:nvPr/>
        </p:nvPicPr>
        <p:blipFill>
          <a:blip r:embed="rId2"/>
          <a:stretch>
            <a:fillRect/>
          </a:stretch>
        </p:blipFill>
        <p:spPr>
          <a:xfrm>
            <a:off x="1641489" y="811993"/>
            <a:ext cx="5698113" cy="5234013"/>
          </a:xfrm>
          <a:prstGeom prst="rect">
            <a:avLst/>
          </a:prstGeom>
        </p:spPr>
      </p:pic>
      <p:sp>
        <p:nvSpPr>
          <p:cNvPr id="3" name="TextBox 2">
            <a:extLst>
              <a:ext uri="{FF2B5EF4-FFF2-40B4-BE49-F238E27FC236}">
                <a16:creationId xmlns:a16="http://schemas.microsoft.com/office/drawing/2014/main" id="{1A0AB26C-6D46-58EE-1388-DC1283E20703}"/>
              </a:ext>
            </a:extLst>
          </p:cNvPr>
          <p:cNvSpPr txBox="1"/>
          <p:nvPr/>
        </p:nvSpPr>
        <p:spPr>
          <a:xfrm>
            <a:off x="8347663" y="2308034"/>
            <a:ext cx="3576118" cy="280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Arial"/>
                <a:ea typeface="Arial"/>
                <a:cs typeface="Arial"/>
                <a:sym typeface="Arial"/>
              </a:rPr>
              <a:t>Data</a:t>
            </a:r>
          </a:p>
          <a:p>
            <a:pPr marL="0" marR="0" indent="0" algn="l" defTabSz="914400" rtl="0" fontAlgn="auto" latinLnBrk="0" hangingPunct="0">
              <a:lnSpc>
                <a:spcPct val="100000"/>
              </a:lnSpc>
              <a:spcBef>
                <a:spcPts val="0"/>
              </a:spcBef>
              <a:spcAft>
                <a:spcPts val="0"/>
              </a:spcAft>
              <a:buClrTx/>
              <a:buSzTx/>
              <a:buFontTx/>
              <a:buNone/>
              <a:tabLst/>
            </a:pPr>
            <a:endParaRPr lang="en-US" sz="2800" dirty="0"/>
          </a:p>
          <a:p>
            <a:pPr marL="0" marR="0" indent="0" algn="l" defTabSz="914400" rtl="0" fontAlgn="auto" latinLnBrk="0" hangingPunct="0">
              <a:lnSpc>
                <a:spcPct val="100000"/>
              </a:lnSpc>
              <a:spcBef>
                <a:spcPts val="0"/>
              </a:spcBef>
              <a:spcAft>
                <a:spcPts val="0"/>
              </a:spcAft>
              <a:buClrTx/>
              <a:buSzTx/>
              <a:buFontTx/>
              <a:buNone/>
              <a:tabLst/>
            </a:pPr>
            <a:r>
              <a:rPr kumimoji="0" lang="en-US" altLang="zh-CN" sz="2800" b="0" i="0" u="none" strike="noStrike" cap="none" spc="0" normalizeH="0" baseline="0" dirty="0">
                <a:ln>
                  <a:noFill/>
                </a:ln>
                <a:solidFill>
                  <a:srgbClr val="000000"/>
                </a:solidFill>
                <a:effectLst/>
                <a:uFillTx/>
                <a:latin typeface="Arial"/>
                <a:ea typeface="Arial"/>
                <a:cs typeface="Arial"/>
                <a:sym typeface="Arial"/>
              </a:rPr>
              <a:t>Model</a:t>
            </a:r>
            <a:r>
              <a:rPr lang="zh-CN" altLang="en-US" sz="2800" dirty="0"/>
              <a:t> </a:t>
            </a:r>
            <a:r>
              <a:rPr lang="en-US" altLang="zh-CN" sz="2800" dirty="0"/>
              <a:t>design</a:t>
            </a:r>
          </a:p>
          <a:p>
            <a:pPr marL="0" marR="0" indent="0" algn="l" defTabSz="914400" rtl="0" fontAlgn="auto" latinLnBrk="0" hangingPunct="0">
              <a:lnSpc>
                <a:spcPct val="100000"/>
              </a:lnSpc>
              <a:spcBef>
                <a:spcPts val="0"/>
              </a:spcBef>
              <a:spcAft>
                <a:spcPts val="0"/>
              </a:spcAft>
              <a:buClrTx/>
              <a:buSzTx/>
              <a:buFontTx/>
              <a:buNone/>
              <a:tabLst/>
            </a:pPr>
            <a:endParaRPr lang="en-US" altLang="zh-CN" sz="2800" dirty="0"/>
          </a:p>
          <a:p>
            <a:pPr marL="0" marR="0" indent="0" algn="l" defTabSz="914400" rtl="0" fontAlgn="auto" latinLnBrk="0" hangingPunct="0">
              <a:lnSpc>
                <a:spcPct val="100000"/>
              </a:lnSpc>
              <a:spcBef>
                <a:spcPts val="0"/>
              </a:spcBef>
              <a:spcAft>
                <a:spcPts val="0"/>
              </a:spcAft>
              <a:buClrTx/>
              <a:buSzTx/>
              <a:buFontTx/>
              <a:buNone/>
              <a:tabLst/>
            </a:pPr>
            <a:r>
              <a:rPr lang="en-US" altLang="zh-CN" sz="2800" dirty="0">
                <a:solidFill>
                  <a:srgbClr val="FF0000"/>
                </a:solidFill>
              </a:rPr>
              <a:t>An</a:t>
            </a:r>
            <a:r>
              <a:rPr lang="zh-CN" altLang="en-US" sz="2800" dirty="0">
                <a:solidFill>
                  <a:srgbClr val="FF0000"/>
                </a:solidFill>
              </a:rPr>
              <a:t> </a:t>
            </a:r>
            <a:r>
              <a:rPr lang="en-US" altLang="zh-CN" sz="2800" dirty="0">
                <a:solidFill>
                  <a:srgbClr val="FF0000"/>
                </a:solidFill>
              </a:rPr>
              <a:t>optimization</a:t>
            </a:r>
            <a:r>
              <a:rPr lang="zh-CN" altLang="en-US" sz="2800" dirty="0">
                <a:solidFill>
                  <a:srgbClr val="FF0000"/>
                </a:solidFill>
              </a:rPr>
              <a:t> </a:t>
            </a:r>
            <a:r>
              <a:rPr lang="en-US" altLang="zh-CN" sz="2800" dirty="0">
                <a:solidFill>
                  <a:srgbClr val="FF0000"/>
                </a:solidFill>
              </a:rPr>
              <a:t>target</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NL" sz="1800" b="0" i="0" u="none" strike="noStrike" cap="none" spc="0" normalizeH="0" baseline="0" dirty="0">
              <a:ln>
                <a:noFill/>
              </a:ln>
              <a:solidFill>
                <a:srgbClr val="000000"/>
              </a:solidFill>
              <a:effectLst/>
              <a:uFillTx/>
              <a:latin typeface="Arial"/>
              <a:ea typeface="Arial"/>
              <a:cs typeface="Arial"/>
              <a:sym typeface="Arial"/>
            </a:endParaRPr>
          </a:p>
        </p:txBody>
      </p:sp>
      <p:cxnSp>
        <p:nvCxnSpPr>
          <p:cNvPr id="5" name="Straight Arrow Connector 4">
            <a:extLst>
              <a:ext uri="{FF2B5EF4-FFF2-40B4-BE49-F238E27FC236}">
                <a16:creationId xmlns:a16="http://schemas.microsoft.com/office/drawing/2014/main" id="{0E496CA4-3918-BEA8-D34B-59161BD08B09}"/>
              </a:ext>
            </a:extLst>
          </p:cNvPr>
          <p:cNvCxnSpPr>
            <a:cxnSpLocks/>
          </p:cNvCxnSpPr>
          <p:nvPr/>
        </p:nvCxnSpPr>
        <p:spPr>
          <a:xfrm>
            <a:off x="7339602" y="3465300"/>
            <a:ext cx="69174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864943550"/>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7" name="Titel 9"/>
          <p:cNvSpPr txBox="1">
            <a:spLocks noGrp="1"/>
          </p:cNvSpPr>
          <p:nvPr>
            <p:ph type="title"/>
          </p:nvPr>
        </p:nvSpPr>
        <p:spPr>
          <a:xfrm>
            <a:off x="633428" y="439055"/>
            <a:ext cx="10775072" cy="490401"/>
          </a:xfrm>
          <a:prstGeom prst="rect">
            <a:avLst/>
          </a:prstGeom>
        </p:spPr>
        <p:txBody>
          <a:bodyPr/>
          <a:lstStyle>
            <a:lvl1pPr defTabSz="850391">
              <a:tabLst>
                <a:tab pos="1155700" algn="l"/>
              </a:tabLst>
              <a:defRPr sz="2976"/>
            </a:lvl1pPr>
          </a:lstStyle>
          <a:p>
            <a:r>
              <a:rPr lang="en-US" altLang="zh-CN" dirty="0"/>
              <a:t>Wait… Listen to Users!</a:t>
            </a:r>
            <a:endParaRPr dirty="0"/>
          </a:p>
        </p:txBody>
      </p:sp>
      <p:sp>
        <p:nvSpPr>
          <p:cNvPr id="3160" name="Tijdelijke aanduiding voor dianummer 5"/>
          <p:cNvSpPr txBox="1">
            <a:spLocks noGrp="1"/>
          </p:cNvSpPr>
          <p:nvPr>
            <p:ph type="sldNum" sz="quarter" idx="2"/>
          </p:nvPr>
        </p:nvSpPr>
        <p:spPr>
          <a:xfrm>
            <a:off x="11345000" y="6246130"/>
            <a:ext cx="127001" cy="1728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6" name="Tijdelijke aanduiding voor verticale tekst 8">
            <a:extLst>
              <a:ext uri="{FF2B5EF4-FFF2-40B4-BE49-F238E27FC236}">
                <a16:creationId xmlns:a16="http://schemas.microsoft.com/office/drawing/2014/main" id="{02433E0B-ACC6-5213-67A3-8617923EDC0D}"/>
              </a:ext>
            </a:extLst>
          </p:cNvPr>
          <p:cNvSpPr txBox="1">
            <a:spLocks/>
          </p:cNvSpPr>
          <p:nvPr/>
        </p:nvSpPr>
        <p:spPr>
          <a:xfrm>
            <a:off x="633428" y="1250767"/>
            <a:ext cx="11253772" cy="435646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a:lstStyle>
          <a:p>
            <a:r>
              <a:rPr lang="en-US" altLang="zh-CN" sz="2400" dirty="0"/>
              <a:t>What do they really care about, the relevant order of a list, or whether those predictions are accurate?</a:t>
            </a:r>
          </a:p>
          <a:p>
            <a:pPr marL="0" indent="0">
              <a:buNone/>
            </a:pPr>
            <a:endParaRPr lang="en-US" altLang="zh-CN" sz="2400" dirty="0"/>
          </a:p>
          <a:p>
            <a:r>
              <a:rPr lang="en-US" altLang="zh-CN" sz="2400" dirty="0"/>
              <a:t>Do you expect them to give ALL items they purchased a rating, so that you can start training? Even if yes, is that enough (unary</a:t>
            </a:r>
            <a:r>
              <a:rPr lang="zh-CN" altLang="en-US" sz="2400" dirty="0"/>
              <a:t> </a:t>
            </a:r>
            <a:r>
              <a:rPr lang="en-US" altLang="zh-CN" sz="2400" dirty="0"/>
              <a:t>feedback,</a:t>
            </a:r>
            <a:r>
              <a:rPr lang="zh-CN" altLang="en-US" sz="2400" dirty="0"/>
              <a:t> </a:t>
            </a:r>
            <a:r>
              <a:rPr lang="en-US" altLang="zh-CN" sz="2400" dirty="0"/>
              <a:t>missing-not-at-random)?</a:t>
            </a:r>
          </a:p>
          <a:p>
            <a:endParaRPr lang="en-US" altLang="zh-CN" sz="2400" dirty="0"/>
          </a:p>
          <a:p>
            <a:r>
              <a:rPr lang="en-US" altLang="zh-CN" sz="2400" dirty="0"/>
              <a:t>While doing evaluation with ratings, why do we only care about whether we predict the history well? Where are the comparison with those items that were never consumed?</a:t>
            </a:r>
          </a:p>
        </p:txBody>
      </p:sp>
    </p:spTree>
    <p:extLst>
      <p:ext uri="{BB962C8B-B14F-4D97-AF65-F5344CB8AC3E}">
        <p14:creationId xmlns:p14="http://schemas.microsoft.com/office/powerpoint/2010/main" val="3250958105"/>
      </p:ext>
    </p:extLst>
  </p:cSld>
  <p:clrMapOvr>
    <a:masterClrMapping/>
  </p:clrMapOvr>
  <mc:AlternateContent xmlns:mc="http://schemas.openxmlformats.org/markup-compatibility/2006" xmlns:p14="http://schemas.microsoft.com/office/powerpoint/2010/main">
    <mc:Choice Requires="p14">
      <p:transition spd="slow">
        <p:fade/>
      </p:transition>
    </mc:Choice>
    <mc:Fallback xmlns:a14="http://schemas.microsoft.com/office/drawing/2010/main" xmlns:m="http://schemas.openxmlformats.org/officeDocument/2006/math" xmlns="">
      <p:transition spd="med">
        <p:fade/>
      </p:transition>
    </mc:Fallback>
  </mc:AlternateContent>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id="{A4594E41-FC70-45C1-AC3A-131FE841D67E}" vid="{9D4A310D-94BF-4CCD-8336-0701D5A41E3A}"/>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878a322-d110-404d-8591-8977e4f776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UserInfo>
        <DisplayName>Lars Koolen</DisplayName>
        <AccountId>7421</AccountId>
        <AccountType/>
      </UserInfo>
      <UserInfo>
        <DisplayName>bart Wijnja</DisplayName>
        <AccountId>7422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1ED4DCF60591A44AAB3EE560AB47ABB" ma:contentTypeVersion="4" ma:contentTypeDescription="Een nieuw document maken." ma:contentTypeScope="" ma:versionID="82ac3a51116a7e2a5ddbdd1ed37f67c1">
  <xsd:schema xmlns:xsd="http://www.w3.org/2001/XMLSchema" xmlns:xs="http://www.w3.org/2001/XMLSchema" xmlns:p="http://schemas.microsoft.com/office/2006/metadata/properties" xmlns:ns2="0fee4eeb-e725-4e09-a2c6-b2e7e1963b2c" xmlns:ns3="4878a322-d110-404d-8591-8977e4f7768d" targetNamespace="http://schemas.microsoft.com/office/2006/metadata/properties" ma:root="true" ma:fieldsID="d0d60f5b3da63a431ec21b1780a4f539" ns2:_="" ns3:_="">
    <xsd:import namespace="0fee4eeb-e725-4e09-a2c6-b2e7e1963b2c"/>
    <xsd:import namespace="4878a322-d110-404d-8591-8977e4f7768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ee4eeb-e725-4e09-a2c6-b2e7e1963b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78a322-d110-404d-8591-8977e4f7768d"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2EC280-D4BD-4A1A-ADA5-612003BA70F3}">
  <ds:schemaRefs>
    <ds:schemaRef ds:uri="4878a322-d110-404d-8591-8977e4f7768d"/>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0fee4eeb-e725-4e09-a2c6-b2e7e1963b2c"/>
    <ds:schemaRef ds:uri="http://www.w3.org/XML/1998/namespace"/>
  </ds:schemaRefs>
</ds:datastoreItem>
</file>

<file path=customXml/itemProps2.xml><?xml version="1.0" encoding="utf-8"?>
<ds:datastoreItem xmlns:ds="http://schemas.openxmlformats.org/officeDocument/2006/customXml" ds:itemID="{30B35286-4A3C-4A34-AFEE-A7C0A80D4B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ee4eeb-e725-4e09-a2c6-b2e7e1963b2c"/>
    <ds:schemaRef ds:uri="4878a322-d110-404d-8591-8977e4f776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7F544C-4EA6-42D2-B10E-804023A44CA0}">
  <ds:schemaRefs>
    <ds:schemaRef ds:uri="http://schemas.microsoft.com/sharepoint/v3/contenttype/forms"/>
  </ds:schemaRefs>
</ds:datastoreItem>
</file>

<file path=docMetadata/LabelInfo.xml><?xml version="1.0" encoding="utf-8"?>
<clbl:labelList xmlns:clbl="http://schemas.microsoft.com/office/2020/mipLabelMetadata">
  <clbl:label id="{1c3ba50a-93e8-411f-aceb-87183474575f}" enabled="1" method="Standard" siteId="{3bfeb222-e42c-4535-aace-ea6f7751369b}" contentBits="0" removed="0"/>
</clbl:labelList>
</file>

<file path=docProps/app.xml><?xml version="1.0" encoding="utf-8"?>
<Properties xmlns="http://schemas.openxmlformats.org/officeDocument/2006/extended-properties" xmlns:vt="http://schemas.openxmlformats.org/officeDocument/2006/docPropsVTypes">
  <Template>TU Delft</Template>
  <TotalTime>4273</TotalTime>
  <Words>2168</Words>
  <Application>Microsoft Macintosh PowerPoint</Application>
  <PresentationFormat>Widescreen</PresentationFormat>
  <Paragraphs>408</Paragraphs>
  <Slides>70</Slides>
  <Notes>25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70</vt:i4>
      </vt:variant>
    </vt:vector>
  </HeadingPairs>
  <TitlesOfParts>
    <vt:vector size="82" baseType="lpstr">
      <vt:lpstr>PingFang SC</vt:lpstr>
      <vt:lpstr>Roboto Slab Bold</vt:lpstr>
      <vt:lpstr>Roboto Slab Medium</vt:lpstr>
      <vt:lpstr>Roboto Slab Regular Regular</vt:lpstr>
      <vt:lpstr>Arial</vt:lpstr>
      <vt:lpstr>Calibri</vt:lpstr>
      <vt:lpstr>Cambria Math</vt:lpstr>
      <vt:lpstr>Helvetica</vt:lpstr>
      <vt:lpstr>Times New Roman</vt:lpstr>
      <vt:lpstr>Verdana</vt:lpstr>
      <vt:lpstr>Wingdings</vt:lpstr>
      <vt:lpstr>TU Delft</vt:lpstr>
      <vt:lpstr>PowerPoint Presentation</vt:lpstr>
      <vt:lpstr>PowerPoint Presentation</vt:lpstr>
      <vt:lpstr>Recommender Systems: Multi-stakeholder and Users</vt:lpstr>
      <vt:lpstr>Recommender Systems: How It Works</vt:lpstr>
      <vt:lpstr>Recommender Systems: Traditional View</vt:lpstr>
      <vt:lpstr>Recommender Systems as a Matrix Filling Task</vt:lpstr>
      <vt:lpstr>Collaborative Filtering and SVD</vt:lpstr>
      <vt:lpstr>Accuracy-oriented Recommendation: Applied ML</vt:lpstr>
      <vt:lpstr>Wait… Listen to Users!</vt:lpstr>
      <vt:lpstr>How about Learning to Rank?</vt:lpstr>
      <vt:lpstr>How about Learning to Rank for Recommendation?</vt:lpstr>
      <vt:lpstr>Learning to Rank for Recommendation: How?</vt:lpstr>
      <vt:lpstr>Learning to Rank for Collaborative Filtering</vt:lpstr>
      <vt:lpstr>Promising but Troublesome Listwise Recommendation </vt:lpstr>
      <vt:lpstr>PowerPoint Presentation</vt:lpstr>
      <vt:lpstr>Optimizing for the Same Metric Used for Evaluation? </vt:lpstr>
      <vt:lpstr>PowerPoint Presentation</vt:lpstr>
      <vt:lpstr>Concerns</vt:lpstr>
      <vt:lpstr>Problem</vt:lpstr>
      <vt:lpstr>Strategies</vt:lpstr>
      <vt:lpstr>PowerPoint Presentation</vt:lpstr>
      <vt:lpstr>Make IR Metrics Smooth</vt:lpstr>
      <vt:lpstr>We Need Something More…</vt:lpstr>
      <vt:lpstr>Optimizing for nRBP</vt:lpstr>
      <vt:lpstr>Optimizing for nRBP: Listwise</vt:lpstr>
      <vt:lpstr>PowerPoint Presentation</vt:lpstr>
      <vt:lpstr>Datasets</vt:lpstr>
      <vt:lpstr>Protocols</vt:lpstr>
      <vt:lpstr>Overall Performance</vt:lpstr>
      <vt:lpstr>Overall Effectiveness: by Metrics Used for Optimization</vt:lpstr>
      <vt:lpstr>Overall Effectiveness: by Datasets</vt:lpstr>
      <vt:lpstr>Invididual Analysis on nRBP: Fairness for Effectiveness?</vt:lpstr>
      <vt:lpstr>Insights</vt:lpstr>
      <vt:lpstr>Reflection: Is Average Enough?</vt:lpstr>
      <vt:lpstr>Similarity, Are We Going Too Far?</vt:lpstr>
      <vt:lpstr>Bias in CF-based Recommendation</vt:lpstr>
      <vt:lpstr>PowerPoint Presentation</vt:lpstr>
      <vt:lpstr>Pathways on Mainstream Bias Mitigation</vt:lpstr>
      <vt:lpstr>Methodology: How to Help</vt:lpstr>
      <vt:lpstr>Problem</vt:lpstr>
      <vt:lpstr>PowerPoint Presentation</vt:lpstr>
      <vt:lpstr>DeepCoNN: Preliminary Model</vt:lpstr>
      <vt:lpstr>PowerPoint Presentation</vt:lpstr>
      <vt:lpstr>NAECF: Debiasing for Non-Mainstream Users</vt:lpstr>
      <vt:lpstr>Model Learning: Overall Loss</vt:lpstr>
      <vt:lpstr>Model Learning: Overall Loss</vt:lpstr>
      <vt:lpstr>PowerPoint Presentation</vt:lpstr>
      <vt:lpstr>Individual User Investigation: AutoEncoders</vt:lpstr>
      <vt:lpstr>Experiments: Datasets &amp; Baselines</vt:lpstr>
      <vt:lpstr>Individual User Investigation: AutoEncoders</vt:lpstr>
      <vt:lpstr>Individual User Investigation: Mechanisms</vt:lpstr>
      <vt:lpstr>Experiments: Overall Results</vt:lpstr>
      <vt:lpstr>Individual User Investigation: Reviews</vt:lpstr>
      <vt:lpstr>Insights and Reflections</vt:lpstr>
      <vt:lpstr>PowerPoint Presentation</vt:lpstr>
      <vt:lpstr>Methodology: Who to Help </vt:lpstr>
      <vt:lpstr>Intuition on Direct Intervention: Cost-sensitive Importance</vt:lpstr>
      <vt:lpstr>Intuition on Direct Intervention: Cost-sensitive Importance</vt:lpstr>
      <vt:lpstr>Option 1: Explicit Measure/Quantify Mainstreamness</vt:lpstr>
      <vt:lpstr>Option 2: Get a Proxy of Mainstreamness</vt:lpstr>
      <vt:lpstr>PowerPoint Presentation</vt:lpstr>
      <vt:lpstr>Datasets &amp; Baselines</vt:lpstr>
      <vt:lpstr>Effectiveness of Accuracy as Mainstreamness Proxy</vt:lpstr>
      <vt:lpstr>Effect of Bias Mitigation: Split by User Accuracy (Util) </vt:lpstr>
      <vt:lpstr>Effect of Bias Mitigation: Split by User Accuracy (Util)  </vt:lpstr>
      <vt:lpstr>PowerPoint Presentation</vt:lpstr>
      <vt:lpstr>Data for producing reliable results on the indivisual user level </vt:lpstr>
      <vt:lpstr>Insights</vt:lpstr>
      <vt:lpstr>Future Directions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de Been</dc:creator>
  <cp:lastModifiedBy>Li, Roger Zhe</cp:lastModifiedBy>
  <cp:revision>6</cp:revision>
  <dcterms:created xsi:type="dcterms:W3CDTF">2022-11-25T13:24:58Z</dcterms:created>
  <dcterms:modified xsi:type="dcterms:W3CDTF">2023-12-21T16:23:03Z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